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lvl1pPr>
    <a:lvl2pPr marL="0" marR="0" indent="45720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lvl2pPr>
    <a:lvl3pPr marL="0" marR="0" indent="91440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lvl3pPr>
    <a:lvl4pPr marL="0" marR="0" indent="137160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lvl4pPr>
    <a:lvl5pPr marL="0" marR="0" indent="182880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lvl5pPr>
    <a:lvl6pPr marL="0" marR="0" indent="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lvl6pPr>
    <a:lvl7pPr marL="0" marR="0" indent="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lvl7pPr>
    <a:lvl8pPr marL="0" marR="0" indent="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lvl8pPr>
    <a:lvl9pPr marL="0" marR="0" indent="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DFCA"/>
          </a:solidFill>
        </a:fill>
      </a:tcStyle>
    </a:wholeTbl>
    <a:band2H>
      <a:tcTxStyle b="def" i="def"/>
      <a:tcStyle>
        <a:tcBdr/>
        <a:fill>
          <a:solidFill>
            <a:srgbClr val="FFF0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31"/>
          <p:cNvSpPr/>
          <p:nvPr>
            <p:ph type="sldImg"/>
          </p:nvPr>
        </p:nvSpPr>
        <p:spPr>
          <a:xfrm>
            <a:off x="1143000" y="685800"/>
            <a:ext cx="4572000" cy="3429000"/>
          </a:xfrm>
          <a:prstGeom prst="rect">
            <a:avLst/>
          </a:prstGeom>
        </p:spPr>
        <p:txBody>
          <a:bodyPr/>
          <a:lstStyle/>
          <a:p>
            <a:pPr/>
          </a:p>
        </p:txBody>
      </p:sp>
      <p:sp>
        <p:nvSpPr>
          <p:cNvPr id="32" name="Shape 3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spcBef>
        <a:spcPts val="400"/>
      </a:spcBef>
      <a:defRPr sz="1200">
        <a:latin typeface="+mj-lt"/>
        <a:ea typeface="+mj-ea"/>
        <a:cs typeface="+mj-cs"/>
        <a:sym typeface="Calibri"/>
      </a:defRPr>
    </a:lvl1pPr>
    <a:lvl2pPr indent="228600" defTabSz="457200" latinLnBrk="0">
      <a:spcBef>
        <a:spcPts val="400"/>
      </a:spcBef>
      <a:defRPr sz="1200">
        <a:latin typeface="+mj-lt"/>
        <a:ea typeface="+mj-ea"/>
        <a:cs typeface="+mj-cs"/>
        <a:sym typeface="Calibri"/>
      </a:defRPr>
    </a:lvl2pPr>
    <a:lvl3pPr indent="457200" defTabSz="457200" latinLnBrk="0">
      <a:spcBef>
        <a:spcPts val="400"/>
      </a:spcBef>
      <a:defRPr sz="1200">
        <a:latin typeface="+mj-lt"/>
        <a:ea typeface="+mj-ea"/>
        <a:cs typeface="+mj-cs"/>
        <a:sym typeface="Calibri"/>
      </a:defRPr>
    </a:lvl3pPr>
    <a:lvl4pPr indent="685800" defTabSz="457200" latinLnBrk="0">
      <a:spcBef>
        <a:spcPts val="400"/>
      </a:spcBef>
      <a:defRPr sz="1200">
        <a:latin typeface="+mj-lt"/>
        <a:ea typeface="+mj-ea"/>
        <a:cs typeface="+mj-cs"/>
        <a:sym typeface="Calibri"/>
      </a:defRPr>
    </a:lvl4pPr>
    <a:lvl5pPr indent="914400" defTabSz="457200" latinLnBrk="0">
      <a:spcBef>
        <a:spcPts val="400"/>
      </a:spcBef>
      <a:defRPr sz="1200">
        <a:latin typeface="+mj-lt"/>
        <a:ea typeface="+mj-ea"/>
        <a:cs typeface="+mj-cs"/>
        <a:sym typeface="Calibri"/>
      </a:defRPr>
    </a:lvl5pPr>
    <a:lvl6pPr indent="1143000" defTabSz="457200" latinLnBrk="0">
      <a:spcBef>
        <a:spcPts val="400"/>
      </a:spcBef>
      <a:defRPr sz="1200">
        <a:latin typeface="+mj-lt"/>
        <a:ea typeface="+mj-ea"/>
        <a:cs typeface="+mj-cs"/>
        <a:sym typeface="Calibri"/>
      </a:defRPr>
    </a:lvl6pPr>
    <a:lvl7pPr indent="1371600" defTabSz="457200" latinLnBrk="0">
      <a:spcBef>
        <a:spcPts val="400"/>
      </a:spcBef>
      <a:defRPr sz="1200">
        <a:latin typeface="+mj-lt"/>
        <a:ea typeface="+mj-ea"/>
        <a:cs typeface="+mj-cs"/>
        <a:sym typeface="Calibri"/>
      </a:defRPr>
    </a:lvl7pPr>
    <a:lvl8pPr indent="1600200" defTabSz="457200" latinLnBrk="0">
      <a:spcBef>
        <a:spcPts val="400"/>
      </a:spcBef>
      <a:defRPr sz="1200">
        <a:latin typeface="+mj-lt"/>
        <a:ea typeface="+mj-ea"/>
        <a:cs typeface="+mj-cs"/>
        <a:sym typeface="Calibri"/>
      </a:defRPr>
    </a:lvl8pPr>
    <a:lvl9pPr indent="1828800" defTabSz="457200" latinLnBrk="0">
      <a:spcBef>
        <a:spcPts val="400"/>
      </a:spcBef>
      <a:defRPr sz="1200">
        <a:latin typeface="+mj-lt"/>
        <a:ea typeface="+mj-ea"/>
        <a:cs typeface="+mj-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ph type="sldImg"/>
          </p:nvPr>
        </p:nvSpPr>
        <p:spPr>
          <a:prstGeom prst="rect">
            <a:avLst/>
          </a:prstGeom>
        </p:spPr>
        <p:txBody>
          <a:bodyPr/>
          <a:lstStyle/>
          <a:p>
            <a:pPr/>
          </a:p>
        </p:txBody>
      </p:sp>
      <p:sp>
        <p:nvSpPr>
          <p:cNvPr id="40" name="Shape 40"/>
          <p:cNvSpPr/>
          <p:nvPr>
            <p:ph type="body" sz="quarter" idx="1"/>
          </p:nvPr>
        </p:nvSpPr>
        <p:spPr>
          <a:prstGeom prst="rect">
            <a:avLst/>
          </a:prstGeom>
        </p:spPr>
        <p:txBody>
          <a:bodyPr/>
          <a:lstStyle/>
          <a:p>
            <a:pPr>
              <a:defRPr sz="2000"/>
            </a:pPr>
            <a:r>
              <a:t>I'm happy to realise that in whenever part of the world we meet we can speak the same language. We can speak TECHNOLOGY!</a:t>
            </a:r>
          </a:p>
          <a:p>
            <a:pPr>
              <a:defRPr sz="2000"/>
            </a:pPr>
          </a:p>
          <a:p>
            <a:pPr>
              <a:defRPr sz="2000"/>
            </a:pPr>
            <a:r>
              <a:t>Vaimo Japan</a:t>
            </a:r>
          </a:p>
          <a:p>
            <a:pPr>
              <a:defRPr sz="2000"/>
            </a:pPr>
          </a:p>
          <a:p>
            <a:pPr>
              <a:defRPr sz="2000"/>
            </a:pPr>
            <a:r>
              <a:t>Vietnam is one of our development centres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marL="160421" indent="-160421">
              <a:buSzPct val="100000"/>
              <a:buAutoNum type="arabicPeriod" startAt="1"/>
            </a:pPr>
            <a:r>
              <a:t>Controlled flexible access</a:t>
            </a:r>
          </a:p>
          <a:p>
            <a:pPr marL="160421" indent="-160421">
              <a:buSzPct val="100000"/>
              <a:buAutoNum type="arabicPeriod" startAt="1"/>
            </a:pPr>
            <a:r>
              <a:t>API</a:t>
            </a:r>
          </a:p>
          <a:p>
            <a:pPr marL="160421" indent="-160421">
              <a:buSzPct val="100000"/>
              <a:buAutoNum type="arabicPeriod" startAt="1"/>
            </a:pPr>
            <a:r>
              <a:t>interface</a:t>
            </a:r>
          </a:p>
          <a:p>
            <a:pPr marL="160421" indent="-160421">
              <a:buSzPct val="100000"/>
              <a:buAutoNum type="arabicPeriod" startAt="1"/>
            </a:pPr>
            <a:r>
              <a:t>Mercurial</a:t>
            </a:r>
          </a:p>
          <a:p>
            <a:pPr marL="160421" indent="-160421">
              <a:buSzPct val="100000"/>
              <a:buAutoNum type="arabicPeriod" startAt="1"/>
            </a:pPr>
            <a:r>
              <a:t>Automatic analysis of dependencies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marL="160421" indent="-160421">
              <a:buSzPct val="100000"/>
              <a:buAutoNum type="arabicPeriod" startAt="1"/>
            </a:pPr>
            <a:r>
              <a:t>Building the project</a:t>
            </a:r>
          </a:p>
          <a:p>
            <a:pPr marL="160421" indent="-160421">
              <a:buSzPct val="100000"/>
              <a:buAutoNum type="arabicPeriod" startAt="1"/>
            </a:pPr>
            <a:r>
              <a:t>Converting to GIT</a:t>
            </a:r>
          </a:p>
          <a:p>
            <a:pPr marL="160421" indent="-160421">
              <a:buSzPct val="100000"/>
              <a:buAutoNum type="arabicPeriod" startAt="1"/>
            </a:pPr>
            <a:r>
              <a:t>Pushing to repo which triggers analysis</a:t>
            </a:r>
          </a:p>
          <a:p>
            <a:pPr marL="160421" indent="-160421">
              <a:buSzPct val="100000"/>
              <a:buAutoNum type="arabicPeriod" startAt="1"/>
            </a:pPr>
            <a:r>
              <a:t>Delivering results to JIRA board via two API`s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 name="Shape 46"/>
          <p:cNvSpPr/>
          <p:nvPr>
            <p:ph type="sldImg"/>
          </p:nvPr>
        </p:nvSpPr>
        <p:spPr>
          <a:prstGeom prst="rect">
            <a:avLst/>
          </a:prstGeom>
        </p:spPr>
        <p:txBody>
          <a:bodyPr/>
          <a:lstStyle/>
          <a:p>
            <a:pPr/>
          </a:p>
        </p:txBody>
      </p:sp>
      <p:sp>
        <p:nvSpPr>
          <p:cNvPr id="47" name="Shape 47"/>
          <p:cNvSpPr/>
          <p:nvPr>
            <p:ph type="body" sz="quarter" idx="1"/>
          </p:nvPr>
        </p:nvSpPr>
        <p:spPr>
          <a:prstGeom prst="rect">
            <a:avLst/>
          </a:prstGeom>
        </p:spPr>
        <p:txBody>
          <a:bodyPr/>
          <a:lstStyle/>
          <a:p>
            <a:pPr/>
            <a:r>
              <a:t>I have a little bit pragmatic approach to conference presentations. </a:t>
            </a:r>
          </a:p>
          <a:p>
            <a:pPr/>
          </a:p>
          <a:p>
            <a:pPr/>
            <a:r>
              <a:t>First, it should always be about some valuable take aways. Second, should be problem and solution.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sldImg"/>
          </p:nvPr>
        </p:nvSpPr>
        <p:spPr>
          <a:prstGeom prst="rect">
            <a:avLst/>
          </a:prstGeom>
        </p:spPr>
        <p:txBody>
          <a:bodyPr/>
          <a:lstStyle/>
          <a:p>
            <a:pPr/>
          </a:p>
        </p:txBody>
      </p:sp>
      <p:sp>
        <p:nvSpPr>
          <p:cNvPr id="57" name="Shape 57"/>
          <p:cNvSpPr/>
          <p:nvPr>
            <p:ph type="body" sz="quarter" idx="1"/>
          </p:nvPr>
        </p:nvSpPr>
        <p:spPr>
          <a:prstGeom prst="rect">
            <a:avLst/>
          </a:prstGeom>
        </p:spPr>
        <p:txBody>
          <a:bodyPr/>
          <a:lstStyle/>
          <a:p>
            <a:pPr/>
            <a:r>
              <a:t>Two comments on the scope which we're going to discuss:</a:t>
            </a:r>
          </a:p>
          <a:p>
            <a:pPr/>
          </a:p>
          <a:p>
            <a:pPr marL="160421" indent="-160421">
              <a:buSzPct val="100000"/>
              <a:buAutoNum type="arabicPeriod" startAt="1"/>
            </a:pPr>
            <a:r>
              <a:t>we will talk about Static analysis only</a:t>
            </a:r>
          </a:p>
          <a:p>
            <a:pPr/>
            <a:r>
              <a:t>2. we don't talk about some particular analysis but about all of them in general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sldImg"/>
          </p:nvPr>
        </p:nvSpPr>
        <p:spPr>
          <a:prstGeom prst="rect">
            <a:avLst/>
          </a:prstGeom>
        </p:spPr>
        <p:txBody>
          <a:bodyPr/>
          <a:lstStyle/>
          <a:p>
            <a:pPr/>
          </a:p>
        </p:txBody>
      </p:sp>
      <p:sp>
        <p:nvSpPr>
          <p:cNvPr id="90" name="Shape 90"/>
          <p:cNvSpPr/>
          <p:nvPr>
            <p:ph type="body" sz="quarter" idx="1"/>
          </p:nvPr>
        </p:nvSpPr>
        <p:spPr>
          <a:prstGeom prst="rect">
            <a:avLst/>
          </a:prstGeom>
        </p:spPr>
        <p:txBody>
          <a:bodyPr/>
          <a:lstStyle/>
          <a:p>
            <a:pPr marL="160421" indent="-160421">
              <a:buSzPct val="100000"/>
              <a:buAutoNum type="arabicPeriod" startAt="1"/>
            </a:pPr>
            <a:r>
              <a:t>Complex setup</a:t>
            </a:r>
          </a:p>
          <a:p>
            <a:pPr marL="160421" indent="-160421">
              <a:buSzPct val="100000"/>
              <a:buAutoNum type="arabicPeriod" startAt="1"/>
            </a:pPr>
            <a:r>
              <a:t>No responsibility</a:t>
            </a:r>
          </a:p>
          <a:p>
            <a:pPr marL="160421" indent="-160421">
              <a:buSzPct val="100000"/>
              <a:buAutoNum type="arabicPeriod" startAt="1"/>
            </a:pPr>
            <a:r>
              <a:t>Activities consume time</a:t>
            </a:r>
          </a:p>
          <a:p>
            <a:pPr marL="160421" indent="-160421">
              <a:buSzPct val="100000"/>
              <a:buAutoNum type="arabicPeriod" startAt="1"/>
            </a:pPr>
            <a:r>
              <a:t>what exactly should we focus 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ph type="sldImg"/>
          </p:nvPr>
        </p:nvSpPr>
        <p:spPr>
          <a:prstGeom prst="rect">
            <a:avLst/>
          </a:prstGeom>
        </p:spPr>
        <p:txBody>
          <a:bodyPr/>
          <a:lstStyle/>
          <a:p>
            <a:pPr/>
          </a:p>
        </p:txBody>
      </p:sp>
      <p:sp>
        <p:nvSpPr>
          <p:cNvPr id="98" name="Shape 98"/>
          <p:cNvSpPr/>
          <p:nvPr>
            <p:ph type="body" sz="quarter" idx="1"/>
          </p:nvPr>
        </p:nvSpPr>
        <p:spPr>
          <a:prstGeom prst="rect">
            <a:avLst/>
          </a:prstGeom>
        </p:spPr>
        <p:txBody>
          <a:bodyPr/>
          <a:lstStyle/>
          <a:p>
            <a:pPr/>
            <a:r>
              <a:t>1. Are we good or bad?</a:t>
            </a:r>
          </a:p>
          <a:p>
            <a:pPr/>
            <a:r>
              <a:t>2. Comparison is difficult</a:t>
            </a:r>
          </a:p>
          <a:p>
            <a:pPr/>
            <a:r>
              <a:t>3. Influence of 3rd party code which we can't exclude</a:t>
            </a:r>
          </a:p>
          <a:p>
            <a:pPr/>
            <a:r>
              <a:t>4. No direct support from business</a:t>
            </a:r>
          </a:p>
          <a:p>
            <a:pPr/>
            <a:r>
              <a:t>5. No tasks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r>
              <a:t>poor usability</a:t>
            </a:r>
          </a:p>
          <a:p>
            <a:pPr/>
            <a:r>
              <a:t>cluttered interface</a:t>
            </a:r>
          </a:p>
          <a:p>
            <a:pPr/>
            <a:r>
              <a:t>complex configuration</a:t>
            </a:r>
          </a:p>
          <a:p>
            <a:pPr/>
          </a:p>
          <a:p>
            <a:pPr/>
            <a:r>
              <a:t>no in-depth security check</a:t>
            </a:r>
          </a:p>
          <a:p>
            <a:pPr/>
            <a:r>
              <a:t>no thorough performance check</a:t>
            </a:r>
          </a:p>
          <a:p>
            <a:pPr/>
            <a:r>
              <a:t>no issues ranking</a:t>
            </a:r>
          </a:p>
          <a:p>
            <a:pPr/>
            <a:r>
              <a:t>no issues ownership</a:t>
            </a:r>
          </a:p>
          <a:p>
            <a:pPr/>
          </a:p>
          <a:p>
            <a:pPr/>
            <a:r>
              <a:t>single score missing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marL="160421" indent="-160421">
              <a:buSzPct val="100000"/>
              <a:buAutoNum type="arabicPeriod" startAt="1"/>
            </a:pPr>
            <a:r>
              <a:t>No actions required approach</a:t>
            </a:r>
          </a:p>
          <a:p>
            <a:pPr marL="160421" indent="-160421">
              <a:buSzPct val="100000"/>
              <a:buAutoNum type="arabicPeriod" startAt="1"/>
            </a:pPr>
            <a:r>
              <a:t>Flexible scope</a:t>
            </a:r>
          </a:p>
          <a:p>
            <a:pPr marL="160421" indent="-160421">
              <a:buSzPct val="100000"/>
              <a:buAutoNum type="arabicPeriod" startAt="1"/>
            </a:pPr>
            <a:r>
              <a:t>Simple final score</a:t>
            </a:r>
          </a:p>
          <a:p>
            <a:pPr marL="160421" indent="-160421">
              <a:buSzPct val="100000"/>
              <a:buAutoNum type="arabicPeriod" startAt="1"/>
            </a:pPr>
            <a:r>
              <a:t>Way to check the score quickly</a:t>
            </a:r>
          </a:p>
          <a:p>
            <a:pPr/>
          </a:p>
          <a:p>
            <a:pPr/>
            <a:r>
              <a:t>4DX by FranklinCovey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marL="160421" indent="-160421">
              <a:buSzPct val="100000"/>
              <a:buAutoNum type="arabicPeriod" startAt="1"/>
            </a:pPr>
            <a:r>
              <a:t>Results as JIRA issues</a:t>
            </a:r>
          </a:p>
          <a:p>
            <a:pPr marL="160421" indent="-160421">
              <a:buSzPct val="100000"/>
              <a:buAutoNum type="arabicPeriod" startAt="1"/>
            </a:pPr>
            <a:r>
              <a:t>Filter irrelevant items automatically</a:t>
            </a:r>
          </a:p>
          <a:p>
            <a:pPr marL="160421" indent="-160421">
              <a:buSzPct val="100000"/>
              <a:buAutoNum type="arabicPeriod" startAt="1"/>
            </a:pPr>
            <a:r>
              <a:t>Accountability</a:t>
            </a:r>
          </a:p>
          <a:p>
            <a:pPr marL="160421" indent="-160421">
              <a:buSzPct val="100000"/>
              <a:buAutoNum type="arabicPeriod" startAt="1"/>
            </a:pPr>
            <a:r>
              <a:t>Competition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marL="160421" indent="-160421">
              <a:buSzPct val="100000"/>
              <a:buAutoNum type="arabicPeriod" startAt="1"/>
            </a:pPr>
            <a:r>
              <a:t>Quick setup and configuration</a:t>
            </a:r>
          </a:p>
          <a:p>
            <a:pPr marL="160421" indent="-160421">
              <a:buSzPct val="100000"/>
              <a:buAutoNum type="arabicPeriod" startAt="1"/>
            </a:pPr>
            <a:r>
              <a:t>Sufficient capacities</a:t>
            </a:r>
          </a:p>
          <a:p>
            <a:pPr marL="160421" indent="-160421">
              <a:buSzPct val="100000"/>
              <a:buAutoNum type="arabicPeriod" startAt="1"/>
            </a:pPr>
            <a:r>
              <a:t>Changeable scope</a:t>
            </a:r>
          </a:p>
          <a:p>
            <a:pPr marL="160421" indent="-160421">
              <a:buSzPct val="100000"/>
              <a:buAutoNum type="arabicPeriod" startAt="1"/>
            </a:pPr>
            <a:r>
              <a:t>Influencing results</a:t>
            </a:r>
          </a:p>
          <a:p>
            <a:pPr marL="160421" indent="-160421">
              <a:buSzPct val="100000"/>
              <a:buAutoNum type="arabicPeriod" startAt="1"/>
            </a:pPr>
            <a:r>
              <a:t>Simple score format</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14" name="Shape 1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Default">
    <p:bg>
      <p:bgPr>
        <a:solidFill>
          <a:srgbClr val="E94F28"/>
        </a:solidFill>
      </p:bgPr>
    </p:bg>
    <p:spTree>
      <p:nvGrpSpPr>
        <p:cNvPr id="1" name=""/>
        <p:cNvGrpSpPr/>
        <p:nvPr/>
      </p:nvGrpSpPr>
      <p:grpSpPr>
        <a:xfrm>
          <a:off x="0" y="0"/>
          <a:ext cx="0" cy="0"/>
          <a:chOff x="0" y="0"/>
          <a:chExt cx="0" cy="0"/>
        </a:xfrm>
      </p:grpSpPr>
      <p:pic>
        <p:nvPicPr>
          <p:cNvPr id="21" name="image.png"/>
          <p:cNvPicPr>
            <a:picLocks noChangeAspect="1"/>
          </p:cNvPicPr>
          <p:nvPr/>
        </p:nvPicPr>
        <p:blipFill>
          <a:blip r:embed="rId2">
            <a:extLst/>
          </a:blip>
          <a:stretch>
            <a:fillRect/>
          </a:stretch>
        </p:blipFill>
        <p:spPr>
          <a:xfrm>
            <a:off x="0" y="4110037"/>
            <a:ext cx="9144000" cy="1033463"/>
          </a:xfrm>
          <a:prstGeom prst="rect">
            <a:avLst/>
          </a:prstGeom>
          <a:ln w="12700">
            <a:miter lim="400000"/>
          </a:ln>
        </p:spPr>
      </p:pic>
      <p:pic>
        <p:nvPicPr>
          <p:cNvPr id="22" name="image-small.png"/>
          <p:cNvPicPr>
            <a:picLocks noChangeAspect="1"/>
          </p:cNvPicPr>
          <p:nvPr/>
        </p:nvPicPr>
        <p:blipFill>
          <a:blip r:embed="rId3">
            <a:extLst/>
          </a:blip>
          <a:stretch>
            <a:fillRect/>
          </a:stretch>
        </p:blipFill>
        <p:spPr>
          <a:xfrm>
            <a:off x="2022475" y="1619250"/>
            <a:ext cx="5099050" cy="1114425"/>
          </a:xfrm>
          <a:prstGeom prst="rect">
            <a:avLst/>
          </a:prstGeom>
          <a:ln w="12700">
            <a:miter lim="400000"/>
          </a:ln>
        </p:spPr>
      </p:pic>
      <p:sp>
        <p:nvSpPr>
          <p:cNvPr id="23" name="Shape 23"/>
          <p:cNvSpPr/>
          <p:nvPr/>
        </p:nvSpPr>
        <p:spPr>
          <a:xfrm>
            <a:off x="2184400" y="2930842"/>
            <a:ext cx="4308475" cy="3327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defRPr sz="1600">
                <a:solidFill>
                  <a:srgbClr val="FFFFFF"/>
                </a:solidFill>
                <a:latin typeface="Futura Std Book"/>
                <a:ea typeface="Futura Std Book"/>
                <a:cs typeface="Futura Std Book"/>
                <a:sym typeface="Futura Std Book"/>
              </a:defRPr>
            </a:lvl1pPr>
          </a:lstStyle>
          <a:p>
            <a:pPr/>
            <a:r>
              <a:t>OCTOBER 15TH 2016 </a:t>
            </a:r>
          </a:p>
        </p:txBody>
      </p:sp>
      <p:pic>
        <p:nvPicPr>
          <p:cNvPr id="24" name="image-small.jpg"/>
          <p:cNvPicPr>
            <a:picLocks noChangeAspect="1"/>
          </p:cNvPicPr>
          <p:nvPr/>
        </p:nvPicPr>
        <p:blipFill>
          <a:blip r:embed="rId4">
            <a:extLst/>
          </a:blip>
          <a:stretch>
            <a:fillRect/>
          </a:stretch>
        </p:blipFill>
        <p:spPr>
          <a:xfrm>
            <a:off x="0" y="0"/>
            <a:ext cx="9144000" cy="5143500"/>
          </a:xfrm>
          <a:prstGeom prst="rect">
            <a:avLst/>
          </a:prstGeom>
          <a:ln w="12700">
            <a:miter lim="400000"/>
          </a:ln>
        </p:spPr>
      </p:pic>
      <p:sp>
        <p:nvSpPr>
          <p:cNvPr id="25" name="Shape 2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png"/>
          <p:cNvPicPr>
            <a:picLocks noChangeAspect="1"/>
          </p:cNvPicPr>
          <p:nvPr/>
        </p:nvPicPr>
        <p:blipFill>
          <a:blip r:embed="rId2">
            <a:extLst/>
          </a:blip>
          <a:stretch>
            <a:fillRect/>
          </a:stretch>
        </p:blipFill>
        <p:spPr>
          <a:xfrm>
            <a:off x="0" y="4021137"/>
            <a:ext cx="9144000" cy="1033463"/>
          </a:xfrm>
          <a:prstGeom prst="rect">
            <a:avLst/>
          </a:prstGeom>
          <a:ln w="12700">
            <a:miter lim="400000"/>
          </a:ln>
        </p:spPr>
      </p:pic>
      <p:sp>
        <p:nvSpPr>
          <p:cNvPr id="3" name="Shape 3"/>
          <p:cNvSpPr/>
          <p:nvPr/>
        </p:nvSpPr>
        <p:spPr>
          <a:xfrm>
            <a:off x="-6990" y="14930"/>
            <a:ext cx="9157980" cy="64700"/>
          </a:xfrm>
          <a:prstGeom prst="rect">
            <a:avLst/>
          </a:prstGeom>
          <a:solidFill>
            <a:srgbClr val="F14E23">
              <a:alpha val="75000"/>
            </a:srgbClr>
          </a:solidFill>
          <a:ln w="12700">
            <a:miter lim="400000"/>
          </a:ln>
        </p:spPr>
        <p:txBody>
          <a:bodyPr lIns="45719" rIns="45719"/>
          <a:lstStyle/>
          <a:p>
            <a:pPr algn="l" defTabSz="457200">
              <a:defRPr b="0" sz="2500"/>
            </a:pPr>
          </a:p>
        </p:txBody>
      </p:sp>
      <p:sp>
        <p:nvSpPr>
          <p:cNvPr id="4" name="Shape 4"/>
          <p:cNvSpPr/>
          <p:nvPr/>
        </p:nvSpPr>
        <p:spPr>
          <a:xfrm>
            <a:off x="-6990" y="5065654"/>
            <a:ext cx="9157980" cy="64700"/>
          </a:xfrm>
          <a:prstGeom prst="rect">
            <a:avLst/>
          </a:prstGeom>
          <a:solidFill>
            <a:srgbClr val="F14E23">
              <a:alpha val="75000"/>
            </a:srgbClr>
          </a:solidFill>
          <a:ln w="12700">
            <a:miter lim="400000"/>
          </a:ln>
        </p:spPr>
        <p:txBody>
          <a:bodyPr lIns="45719" rIns="45719"/>
          <a:lstStyle/>
          <a:p>
            <a:pPr algn="l" defTabSz="457200">
              <a:defRPr b="0" sz="2500"/>
            </a:pPr>
          </a:p>
        </p:txBody>
      </p:sp>
      <p:sp>
        <p:nvSpPr>
          <p:cNvPr id="5" name="Shape 5"/>
          <p:cNvSpPr/>
          <p:nvPr>
            <p:ph type="title"/>
          </p:nvPr>
        </p:nvSpPr>
        <p:spPr>
          <a:xfrm>
            <a:off x="457200" y="69056"/>
            <a:ext cx="8229600" cy="1131094"/>
          </a:xfrm>
          <a:prstGeom prst="rect">
            <a:avLst/>
          </a:prstGeom>
          <a:ln w="12700">
            <a:miter lim="400000"/>
          </a:ln>
          <a:extLst>
            <a:ext uri="{C572A759-6A51-4108-AA02-DFA0A04FC94B}">
              <ma14:wrappingTextBoxFlag xmlns:ma14="http://schemas.microsoft.com/office/mac/drawingml/2011/main" val="1"/>
            </a:ext>
          </a:extLst>
        </p:spPr>
        <p:txBody>
          <a:bodyPr lIns="45756" tIns="45756" rIns="45756" bIns="45756" anchor="ctr"/>
          <a:lstStyle/>
          <a:p>
            <a:pPr/>
            <a:r>
              <a:t>Title Text</a:t>
            </a:r>
          </a:p>
        </p:txBody>
      </p:sp>
      <p:sp>
        <p:nvSpPr>
          <p:cNvPr id="6" name="Shape 6"/>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7" name="Shape 7"/>
          <p:cNvSpPr/>
          <p:nvPr>
            <p:ph type="sldNum" sz="quarter" idx="2"/>
          </p:nvPr>
        </p:nvSpPr>
        <p:spPr>
          <a:xfrm>
            <a:off x="4419600" y="4627562"/>
            <a:ext cx="2133600" cy="279401"/>
          </a:xfrm>
          <a:prstGeom prst="rect">
            <a:avLst/>
          </a:prstGeom>
          <a:ln w="12700">
            <a:miter lim="400000"/>
          </a:ln>
        </p:spPr>
        <p:txBody>
          <a:bodyPr wrap="none" lIns="45719" rIns="45719" anchor="ctr">
            <a:spAutoFit/>
          </a:bodyPr>
          <a:lstStyle>
            <a:lvl1pPr algn="r" defTabSz="457200">
              <a:defRPr b="0" sz="1200">
                <a:solidFill>
                  <a:srgbClr val="FFFFFF"/>
                </a:solidFill>
                <a:latin typeface="Arial"/>
                <a:ea typeface="Arial"/>
                <a:cs typeface="Arial"/>
                <a:sym typeface="Aria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Lst>
  <p:transition xmlns:p14="http://schemas.microsoft.com/office/powerpoint/2010/main" spd="med" advClick="1"/>
  <p:txStyles>
    <p:titleStyle>
      <a:lvl1pPr marL="0" marR="0" indent="0" algn="ctr" defTabSz="455612"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Arial"/>
          <a:ea typeface="Arial"/>
          <a:cs typeface="Arial"/>
          <a:sym typeface="Arial"/>
        </a:defRPr>
      </a:lvl1pPr>
      <a:lvl2pPr marL="0" marR="0" indent="0" algn="ctr" defTabSz="455612"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Arial"/>
          <a:ea typeface="Arial"/>
          <a:cs typeface="Arial"/>
          <a:sym typeface="Arial"/>
        </a:defRPr>
      </a:lvl2pPr>
      <a:lvl3pPr marL="0" marR="0" indent="0" algn="ctr" defTabSz="455612"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Arial"/>
          <a:ea typeface="Arial"/>
          <a:cs typeface="Arial"/>
          <a:sym typeface="Arial"/>
        </a:defRPr>
      </a:lvl3pPr>
      <a:lvl4pPr marL="0" marR="0" indent="0" algn="ctr" defTabSz="455612"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Arial"/>
          <a:ea typeface="Arial"/>
          <a:cs typeface="Arial"/>
          <a:sym typeface="Arial"/>
        </a:defRPr>
      </a:lvl4pPr>
      <a:lvl5pPr marL="0" marR="0" indent="0" algn="ctr" defTabSz="455612"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Arial"/>
          <a:ea typeface="Arial"/>
          <a:cs typeface="Arial"/>
          <a:sym typeface="Arial"/>
        </a:defRPr>
      </a:lvl5pPr>
      <a:lvl6pPr marL="0" marR="0" indent="457200" algn="ctr" defTabSz="455612"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Arial"/>
          <a:ea typeface="Arial"/>
          <a:cs typeface="Arial"/>
          <a:sym typeface="Arial"/>
        </a:defRPr>
      </a:lvl6pPr>
      <a:lvl7pPr marL="0" marR="0" indent="914400" algn="ctr" defTabSz="455612"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Arial"/>
          <a:ea typeface="Arial"/>
          <a:cs typeface="Arial"/>
          <a:sym typeface="Arial"/>
        </a:defRPr>
      </a:lvl7pPr>
      <a:lvl8pPr marL="0" marR="0" indent="1371600" algn="ctr" defTabSz="455612"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Arial"/>
          <a:ea typeface="Arial"/>
          <a:cs typeface="Arial"/>
          <a:sym typeface="Arial"/>
        </a:defRPr>
      </a:lvl8pPr>
      <a:lvl9pPr marL="0" marR="0" indent="1828800" algn="ctr" defTabSz="455612"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Arial"/>
          <a:ea typeface="Arial"/>
          <a:cs typeface="Arial"/>
          <a:sym typeface="Arial"/>
        </a:defRPr>
      </a:lvl9pPr>
    </p:titleStyle>
    <p:bodyStyle>
      <a:lvl1pPr marL="341312" marR="0" indent="-341312" algn="l" defTabSz="45561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FFFFFF"/>
          </a:solidFill>
          <a:uFillTx/>
          <a:latin typeface="Arial"/>
          <a:ea typeface="Arial"/>
          <a:cs typeface="Arial"/>
          <a:sym typeface="Arial"/>
        </a:defRPr>
      </a:lvl1pPr>
      <a:lvl2pPr marL="770758" marR="0" indent="-313558" algn="l" defTabSz="45561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FFFFFF"/>
          </a:solidFill>
          <a:uFillTx/>
          <a:latin typeface="Arial"/>
          <a:ea typeface="Arial"/>
          <a:cs typeface="Arial"/>
          <a:sym typeface="Arial"/>
        </a:defRPr>
      </a:lvl2pPr>
      <a:lvl3pPr marL="1204975" marR="0" indent="-290575" algn="l" defTabSz="45561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FFFFFF"/>
          </a:solidFill>
          <a:uFillTx/>
          <a:latin typeface="Arial"/>
          <a:ea typeface="Arial"/>
          <a:cs typeface="Arial"/>
          <a:sym typeface="Arial"/>
        </a:defRPr>
      </a:lvl3pPr>
      <a:lvl4pPr marL="1734820" marR="0" indent="-363220" algn="l" defTabSz="45561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FFFFFF"/>
          </a:solidFill>
          <a:uFillTx/>
          <a:latin typeface="Arial"/>
          <a:ea typeface="Arial"/>
          <a:cs typeface="Arial"/>
          <a:sym typeface="Arial"/>
        </a:defRPr>
      </a:lvl4pPr>
      <a:lvl5pPr marL="2233965" marR="0" indent="-403577" algn="l" defTabSz="45561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FFFFFF"/>
          </a:solidFill>
          <a:uFillTx/>
          <a:latin typeface="Arial"/>
          <a:ea typeface="Arial"/>
          <a:cs typeface="Arial"/>
          <a:sym typeface="Arial"/>
        </a:defRPr>
      </a:lvl5pPr>
      <a:lvl6pPr marL="2691165" marR="0" indent="-403577" algn="l" defTabSz="45561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FFFFFF"/>
          </a:solidFill>
          <a:uFillTx/>
          <a:latin typeface="Arial"/>
          <a:ea typeface="Arial"/>
          <a:cs typeface="Arial"/>
          <a:sym typeface="Arial"/>
        </a:defRPr>
      </a:lvl6pPr>
      <a:lvl7pPr marL="3148365" marR="0" indent="-403577" algn="l" defTabSz="45561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FFFFFF"/>
          </a:solidFill>
          <a:uFillTx/>
          <a:latin typeface="Arial"/>
          <a:ea typeface="Arial"/>
          <a:cs typeface="Arial"/>
          <a:sym typeface="Arial"/>
        </a:defRPr>
      </a:lvl7pPr>
      <a:lvl8pPr marL="3605565" marR="0" indent="-403577" algn="l" defTabSz="45561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FFFFFF"/>
          </a:solidFill>
          <a:uFillTx/>
          <a:latin typeface="Arial"/>
          <a:ea typeface="Arial"/>
          <a:cs typeface="Arial"/>
          <a:sym typeface="Arial"/>
        </a:defRPr>
      </a:lvl8pPr>
      <a:lvl9pPr marL="4062765" marR="0" indent="-403577" algn="l" defTabSz="455612"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FFFFFF"/>
          </a:solidFill>
          <a:uFillTx/>
          <a:latin typeface="Arial"/>
          <a:ea typeface="Arial"/>
          <a:cs typeface="Arial"/>
          <a:sym typeface="Arial"/>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1pPr>
      <a:lvl2pPr marL="0" marR="0" indent="4572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2pPr>
      <a:lvl3pPr marL="0" marR="0" indent="9144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3pPr>
      <a:lvl4pPr marL="0" marR="0" indent="13716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4pPr>
      <a:lvl5pPr marL="0" marR="0" indent="182880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9.png"/><Relationship Id="rId5" Type="http://schemas.openxmlformats.org/officeDocument/2006/relationships/hyperlink" Target="https://scrutinizer-ci.com" TargetMode="External"/><Relationship Id="rId6" Type="http://schemas.openxmlformats.org/officeDocument/2006/relationships/image" Target="../media/image4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32.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8.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41.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4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image" Target="../media/image57.png"/><Relationship Id="rId4" Type="http://schemas.openxmlformats.org/officeDocument/2006/relationships/image" Target="../media/image43.png"/><Relationship Id="rId5" Type="http://schemas.openxmlformats.org/officeDocument/2006/relationships/image" Target="../media/image58.png"/><Relationship Id="rId6" Type="http://schemas.openxmlformats.org/officeDocument/2006/relationships/image" Target="../media/image49.png"/><Relationship Id="rId7" Type="http://schemas.openxmlformats.org/officeDocument/2006/relationships/image" Target="../media/image32.png"/><Relationship Id="rId8" Type="http://schemas.openxmlformats.org/officeDocument/2006/relationships/image" Target="../media/image59.png"/><Relationship Id="rId9" Type="http://schemas.openxmlformats.org/officeDocument/2006/relationships/image" Target="../media/image44.png"/><Relationship Id="rId10" Type="http://schemas.openxmlformats.org/officeDocument/2006/relationships/image" Target="../media/image41.png"/><Relationship Id="rId11" Type="http://schemas.openxmlformats.org/officeDocument/2006/relationships/image" Target="../media/image60.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github.com/sebastianbergmann/phploc" TargetMode="External"/><Relationship Id="rId3" Type="http://schemas.openxmlformats.org/officeDocument/2006/relationships/hyperlink" Target="https://pdepend.org/" TargetMode="External"/><Relationship Id="rId4" Type="http://schemas.openxmlformats.org/officeDocument/2006/relationships/hyperlink" Target="https://phpmd.org/"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github.com/sebastianbergmann/phpcpd" TargetMode="External"/><Relationship Id="rId3" Type="http://schemas.openxmlformats.org/officeDocument/2006/relationships/hyperlink" Target="http://pear.php.net/PHP_CodeSniffer" TargetMode="External"/><Relationship Id="rId4" Type="http://schemas.openxmlformats.org/officeDocument/2006/relationships/hyperlink" Target="http://phpdox.de/" TargetMode="Externa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wiki.jenkins-ci.org" TargetMode="External"/><Relationship Id="rId3" Type="http://schemas.openxmlformats.org/officeDocument/2006/relationships/hyperlink" Target="https://www.sitepoint.com/analyzing-php-project-jenkins/" TargetMode="External"/><Relationship Id="rId4" Type="http://schemas.openxmlformats.org/officeDocument/2006/relationships/hyperlink" Target="http://phpqatools.org/" TargetMode="External"/><Relationship Id="rId5" Type="http://schemas.openxmlformats.org/officeDocument/2006/relationships/hyperlink" Target="http://www.4dxbook.com/" TargetMode="External"/><Relationship Id="rId6" Type="http://schemas.openxmlformats.org/officeDocument/2006/relationships/hyperlink" Target="https://scrutinizer-ci.com" TargetMode="Externa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alec.bedzir@vaimo.com" TargetMode="External"/><Relationship Id="rId3" Type="http://schemas.openxmlformats.org/officeDocument/2006/relationships/image" Target="../media/image6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eg"/><Relationship Id="rId4"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3.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8" name="analysis-datails.png"/>
          <p:cNvPicPr>
            <a:picLocks noChangeAspect="1"/>
          </p:cNvPicPr>
          <p:nvPr/>
        </p:nvPicPr>
        <p:blipFill>
          <a:blip r:embed="rId2">
            <a:extLst/>
          </a:blip>
          <a:stretch>
            <a:fillRect/>
          </a:stretch>
        </p:blipFill>
        <p:spPr>
          <a:xfrm>
            <a:off x="507343" y="1137290"/>
            <a:ext cx="8129314" cy="2639113"/>
          </a:xfrm>
          <a:prstGeom prst="rect">
            <a:avLst/>
          </a:prstGeom>
          <a:ln w="12700">
            <a:miter lim="400000"/>
          </a:ln>
        </p:spPr>
      </p:pic>
      <p:pic>
        <p:nvPicPr>
          <p:cNvPr id="129" name="analysis-trend.png"/>
          <p:cNvPicPr>
            <a:picLocks noChangeAspect="1"/>
          </p:cNvPicPr>
          <p:nvPr/>
        </p:nvPicPr>
        <p:blipFill>
          <a:blip r:embed="rId3">
            <a:extLst/>
          </a:blip>
          <a:stretch>
            <a:fillRect/>
          </a:stretch>
        </p:blipFill>
        <p:spPr>
          <a:xfrm>
            <a:off x="176401" y="352037"/>
            <a:ext cx="3607128" cy="1442852"/>
          </a:xfrm>
          <a:prstGeom prst="rect">
            <a:avLst/>
          </a:prstGeom>
          <a:ln w="12700">
            <a:miter lim="400000"/>
          </a:ln>
        </p:spPr>
      </p:pic>
      <p:pic>
        <p:nvPicPr>
          <p:cNvPr id="130" name="1415741815jenkins_10.png"/>
          <p:cNvPicPr>
            <a:picLocks noChangeAspect="1"/>
          </p:cNvPicPr>
          <p:nvPr/>
        </p:nvPicPr>
        <p:blipFill>
          <a:blip r:embed="rId4">
            <a:extLst/>
          </a:blip>
          <a:stretch>
            <a:fillRect/>
          </a:stretch>
        </p:blipFill>
        <p:spPr>
          <a:xfrm>
            <a:off x="4710969" y="150890"/>
            <a:ext cx="3784547" cy="1690816"/>
          </a:xfrm>
          <a:prstGeom prst="rect">
            <a:avLst/>
          </a:prstGeom>
          <a:ln w="12700">
            <a:miter lim="400000"/>
          </a:ln>
        </p:spPr>
      </p:pic>
      <p:pic>
        <p:nvPicPr>
          <p:cNvPr id="131" name="1415741819jenkins_12.png"/>
          <p:cNvPicPr>
            <a:picLocks noChangeAspect="1"/>
          </p:cNvPicPr>
          <p:nvPr/>
        </p:nvPicPr>
        <p:blipFill>
          <a:blip r:embed="rId5">
            <a:extLst/>
          </a:blip>
          <a:stretch>
            <a:fillRect/>
          </a:stretch>
        </p:blipFill>
        <p:spPr>
          <a:xfrm>
            <a:off x="404967" y="2271116"/>
            <a:ext cx="3342907" cy="1505287"/>
          </a:xfrm>
          <a:prstGeom prst="rect">
            <a:avLst/>
          </a:prstGeom>
          <a:ln w="12700">
            <a:miter lim="400000"/>
          </a:ln>
        </p:spPr>
      </p:pic>
      <p:pic>
        <p:nvPicPr>
          <p:cNvPr id="132" name="graph-priority.png"/>
          <p:cNvPicPr>
            <a:picLocks noChangeAspect="1"/>
          </p:cNvPicPr>
          <p:nvPr/>
        </p:nvPicPr>
        <p:blipFill>
          <a:blip r:embed="rId6">
            <a:extLst/>
          </a:blip>
          <a:stretch>
            <a:fillRect/>
          </a:stretch>
        </p:blipFill>
        <p:spPr>
          <a:xfrm>
            <a:off x="3325763" y="1667710"/>
            <a:ext cx="3811677" cy="1578273"/>
          </a:xfrm>
          <a:prstGeom prst="rect">
            <a:avLst/>
          </a:prstGeom>
          <a:ln w="12700">
            <a:miter lim="400000"/>
          </a:ln>
        </p:spPr>
      </p:pic>
      <p:pic>
        <p:nvPicPr>
          <p:cNvPr id="133" name="1415741829jenkins_17.png"/>
          <p:cNvPicPr>
            <a:picLocks noChangeAspect="1"/>
          </p:cNvPicPr>
          <p:nvPr/>
        </p:nvPicPr>
        <p:blipFill>
          <a:blip r:embed="rId7">
            <a:extLst/>
          </a:blip>
          <a:srcRect l="0" t="45127" r="49441" b="0"/>
          <a:stretch>
            <a:fillRect/>
          </a:stretch>
        </p:blipFill>
        <p:spPr>
          <a:xfrm>
            <a:off x="2161154" y="3075972"/>
            <a:ext cx="3811617" cy="1535976"/>
          </a:xfrm>
          <a:prstGeom prst="rect">
            <a:avLst/>
          </a:prstGeom>
          <a:ln w="12700">
            <a:miter lim="400000"/>
          </a:ln>
        </p:spPr>
      </p:pic>
      <p:pic>
        <p:nvPicPr>
          <p:cNvPr id="134" name="1415741829jenkins_17.png"/>
          <p:cNvPicPr>
            <a:picLocks noChangeAspect="1"/>
          </p:cNvPicPr>
          <p:nvPr/>
        </p:nvPicPr>
        <p:blipFill>
          <a:blip r:embed="rId7">
            <a:extLst/>
          </a:blip>
          <a:srcRect l="50061" t="8365" r="0" b="0"/>
          <a:stretch>
            <a:fillRect/>
          </a:stretch>
        </p:blipFill>
        <p:spPr>
          <a:xfrm>
            <a:off x="5558746" y="2060308"/>
            <a:ext cx="3607031" cy="2457474"/>
          </a:xfrm>
          <a:prstGeom prst="rect">
            <a:avLst/>
          </a:prstGeom>
          <a:ln w="12700">
            <a:miter lim="400000"/>
          </a:ln>
        </p:spPr>
      </p:pic>
      <p:pic>
        <p:nvPicPr>
          <p:cNvPr id="135" name="oops-jenkins.png"/>
          <p:cNvPicPr>
            <a:picLocks noChangeAspect="1"/>
          </p:cNvPicPr>
          <p:nvPr/>
        </p:nvPicPr>
        <p:blipFill>
          <a:blip r:embed="rId8">
            <a:extLst/>
          </a:blip>
          <a:stretch>
            <a:fillRect/>
          </a:stretch>
        </p:blipFill>
        <p:spPr>
          <a:xfrm>
            <a:off x="3008413" y="835159"/>
            <a:ext cx="2781329" cy="3243375"/>
          </a:xfrm>
          <a:prstGeom prst="rect">
            <a:avLst/>
          </a:prstGeom>
          <a:ln w="12700">
            <a:miter lim="400000"/>
          </a:ln>
          <a:effectLst>
            <a:outerShdw sx="100000" sy="100000" kx="0" ky="0" algn="b" rotWithShape="0" blurRad="190500" dist="0" dir="5400000">
              <a:srgbClr val="FFFFFF"/>
            </a:outerShdw>
          </a:effectLst>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28"/>
                                        </p:tgtEl>
                                        <p:attrNameLst>
                                          <p:attrName>style.visibility</p:attrName>
                                        </p:attrNameLst>
                                      </p:cBhvr>
                                      <p:to>
                                        <p:strVal val="visible"/>
                                      </p:to>
                                    </p:set>
                                    <p:anim calcmode="lin" valueType="num">
                                      <p:cBhvr>
                                        <p:cTn id="7" dur="1000" fill="hold"/>
                                        <p:tgtEl>
                                          <p:spTgt spid="128"/>
                                        </p:tgtEl>
                                        <p:attrNameLst>
                                          <p:attrName>ppt_x</p:attrName>
                                        </p:attrNameLst>
                                      </p:cBhvr>
                                      <p:tavLst>
                                        <p:tav tm="0">
                                          <p:val>
                                            <p:strVal val="#ppt_x"/>
                                          </p:val>
                                        </p:tav>
                                        <p:tav tm="100000">
                                          <p:val>
                                            <p:strVal val="#ppt_x"/>
                                          </p:val>
                                        </p:tav>
                                      </p:tavLst>
                                    </p:anim>
                                    <p:anim calcmode="lin" valueType="num">
                                      <p:cBhvr>
                                        <p:cTn id="8" dur="1000" fill="hold"/>
                                        <p:tgtEl>
                                          <p:spTgt spid="12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Class="entr" nodeType="afterEffect" presetSubtype="1" presetID="2" grpId="2" fill="hold">
                                  <p:stCondLst>
                                    <p:cond delay="0"/>
                                  </p:stCondLst>
                                  <p:iterate type="el" backwards="0">
                                    <p:tmAbs val="0"/>
                                  </p:iterate>
                                  <p:childTnLst>
                                    <p:set>
                                      <p:cBhvr>
                                        <p:cTn id="11" fill="hold"/>
                                        <p:tgtEl>
                                          <p:spTgt spid="130"/>
                                        </p:tgtEl>
                                        <p:attrNameLst>
                                          <p:attrName>style.visibility</p:attrName>
                                        </p:attrNameLst>
                                      </p:cBhvr>
                                      <p:to>
                                        <p:strVal val="visible"/>
                                      </p:to>
                                    </p:set>
                                    <p:anim calcmode="lin" valueType="num">
                                      <p:cBhvr>
                                        <p:cTn id="12" dur="1000" fill="hold"/>
                                        <p:tgtEl>
                                          <p:spTgt spid="130"/>
                                        </p:tgtEl>
                                        <p:attrNameLst>
                                          <p:attrName>ppt_x</p:attrName>
                                        </p:attrNameLst>
                                      </p:cBhvr>
                                      <p:tavLst>
                                        <p:tav tm="0">
                                          <p:val>
                                            <p:strVal val="#ppt_x"/>
                                          </p:val>
                                        </p:tav>
                                        <p:tav tm="100000">
                                          <p:val>
                                            <p:strVal val="#ppt_x"/>
                                          </p:val>
                                        </p:tav>
                                      </p:tavLst>
                                    </p:anim>
                                    <p:anim calcmode="lin" valueType="num">
                                      <p:cBhvr>
                                        <p:cTn id="13" dur="1000" fill="hold"/>
                                        <p:tgtEl>
                                          <p:spTgt spid="130"/>
                                        </p:tgtEl>
                                        <p:attrNameLst>
                                          <p:attrName>ppt_y</p:attrName>
                                        </p:attrNameLst>
                                      </p:cBhvr>
                                      <p:tavLst>
                                        <p:tav tm="0">
                                          <p:val>
                                            <p:strVal val="0-#ppt_h/2"/>
                                          </p:val>
                                        </p:tav>
                                        <p:tav tm="100000">
                                          <p:val>
                                            <p:strVal val="#ppt_y"/>
                                          </p:val>
                                        </p:tav>
                                      </p:tavLst>
                                    </p:anim>
                                  </p:childTnLst>
                                </p:cTn>
                              </p:par>
                            </p:childTnLst>
                          </p:cTn>
                        </p:par>
                        <p:par>
                          <p:cTn id="14" fill="hold">
                            <p:stCondLst>
                              <p:cond delay="2000"/>
                            </p:stCondLst>
                            <p:childTnLst>
                              <p:par>
                                <p:cTn id="15" presetClass="entr" nodeType="afterEffect" presetSubtype="1" presetID="2" grpId="3" fill="hold">
                                  <p:stCondLst>
                                    <p:cond delay="0"/>
                                  </p:stCondLst>
                                  <p:iterate type="el" backwards="0">
                                    <p:tmAbs val="0"/>
                                  </p:iterate>
                                  <p:childTnLst>
                                    <p:set>
                                      <p:cBhvr>
                                        <p:cTn id="16" fill="hold"/>
                                        <p:tgtEl>
                                          <p:spTgt spid="129"/>
                                        </p:tgtEl>
                                        <p:attrNameLst>
                                          <p:attrName>style.visibility</p:attrName>
                                        </p:attrNameLst>
                                      </p:cBhvr>
                                      <p:to>
                                        <p:strVal val="visible"/>
                                      </p:to>
                                    </p:set>
                                    <p:anim calcmode="lin" valueType="num">
                                      <p:cBhvr>
                                        <p:cTn id="17" dur="1000" fill="hold"/>
                                        <p:tgtEl>
                                          <p:spTgt spid="129"/>
                                        </p:tgtEl>
                                        <p:attrNameLst>
                                          <p:attrName>ppt_x</p:attrName>
                                        </p:attrNameLst>
                                      </p:cBhvr>
                                      <p:tavLst>
                                        <p:tav tm="0">
                                          <p:val>
                                            <p:strVal val="#ppt_x"/>
                                          </p:val>
                                        </p:tav>
                                        <p:tav tm="100000">
                                          <p:val>
                                            <p:strVal val="#ppt_x"/>
                                          </p:val>
                                        </p:tav>
                                      </p:tavLst>
                                    </p:anim>
                                    <p:anim calcmode="lin" valueType="num">
                                      <p:cBhvr>
                                        <p:cTn id="18" dur="1000" fill="hold"/>
                                        <p:tgtEl>
                                          <p:spTgt spid="129"/>
                                        </p:tgtEl>
                                        <p:attrNameLst>
                                          <p:attrName>ppt_y</p:attrName>
                                        </p:attrNameLst>
                                      </p:cBhvr>
                                      <p:tavLst>
                                        <p:tav tm="0">
                                          <p:val>
                                            <p:strVal val="0-#ppt_h/2"/>
                                          </p:val>
                                        </p:tav>
                                        <p:tav tm="100000">
                                          <p:val>
                                            <p:strVal val="#ppt_y"/>
                                          </p:val>
                                        </p:tav>
                                      </p:tavLst>
                                    </p:anim>
                                  </p:childTnLst>
                                </p:cTn>
                              </p:par>
                            </p:childTnLst>
                          </p:cTn>
                        </p:par>
                        <p:par>
                          <p:cTn id="19" fill="hold">
                            <p:stCondLst>
                              <p:cond delay="3000"/>
                            </p:stCondLst>
                            <p:childTnLst>
                              <p:par>
                                <p:cTn id="20" presetClass="entr" nodeType="afterEffect" presetSubtype="1" presetID="2" grpId="4" fill="hold">
                                  <p:stCondLst>
                                    <p:cond delay="0"/>
                                  </p:stCondLst>
                                  <p:iterate type="el" backwards="0">
                                    <p:tmAbs val="0"/>
                                  </p:iterate>
                                  <p:childTnLst>
                                    <p:set>
                                      <p:cBhvr>
                                        <p:cTn id="21" fill="hold"/>
                                        <p:tgtEl>
                                          <p:spTgt spid="132"/>
                                        </p:tgtEl>
                                        <p:attrNameLst>
                                          <p:attrName>style.visibility</p:attrName>
                                        </p:attrNameLst>
                                      </p:cBhvr>
                                      <p:to>
                                        <p:strVal val="visible"/>
                                      </p:to>
                                    </p:set>
                                    <p:anim calcmode="lin" valueType="num">
                                      <p:cBhvr>
                                        <p:cTn id="22" dur="1000" fill="hold"/>
                                        <p:tgtEl>
                                          <p:spTgt spid="132"/>
                                        </p:tgtEl>
                                        <p:attrNameLst>
                                          <p:attrName>ppt_x</p:attrName>
                                        </p:attrNameLst>
                                      </p:cBhvr>
                                      <p:tavLst>
                                        <p:tav tm="0">
                                          <p:val>
                                            <p:strVal val="#ppt_x"/>
                                          </p:val>
                                        </p:tav>
                                        <p:tav tm="100000">
                                          <p:val>
                                            <p:strVal val="#ppt_x"/>
                                          </p:val>
                                        </p:tav>
                                      </p:tavLst>
                                    </p:anim>
                                    <p:anim calcmode="lin" valueType="num">
                                      <p:cBhvr>
                                        <p:cTn id="23" dur="1000" fill="hold"/>
                                        <p:tgtEl>
                                          <p:spTgt spid="132"/>
                                        </p:tgtEl>
                                        <p:attrNameLst>
                                          <p:attrName>ppt_y</p:attrName>
                                        </p:attrNameLst>
                                      </p:cBhvr>
                                      <p:tavLst>
                                        <p:tav tm="0">
                                          <p:val>
                                            <p:strVal val="0-#ppt_h/2"/>
                                          </p:val>
                                        </p:tav>
                                        <p:tav tm="100000">
                                          <p:val>
                                            <p:strVal val="#ppt_y"/>
                                          </p:val>
                                        </p:tav>
                                      </p:tavLst>
                                    </p:anim>
                                  </p:childTnLst>
                                </p:cTn>
                              </p:par>
                            </p:childTnLst>
                          </p:cTn>
                        </p:par>
                        <p:par>
                          <p:cTn id="24" fill="hold">
                            <p:stCondLst>
                              <p:cond delay="4000"/>
                            </p:stCondLst>
                            <p:childTnLst>
                              <p:par>
                                <p:cTn id="25" presetClass="entr" nodeType="afterEffect" presetSubtype="1" presetID="2" grpId="5" fill="hold">
                                  <p:stCondLst>
                                    <p:cond delay="0"/>
                                  </p:stCondLst>
                                  <p:iterate type="el" backwards="0">
                                    <p:tmAbs val="0"/>
                                  </p:iterate>
                                  <p:childTnLst>
                                    <p:set>
                                      <p:cBhvr>
                                        <p:cTn id="26" fill="hold"/>
                                        <p:tgtEl>
                                          <p:spTgt spid="133"/>
                                        </p:tgtEl>
                                        <p:attrNameLst>
                                          <p:attrName>style.visibility</p:attrName>
                                        </p:attrNameLst>
                                      </p:cBhvr>
                                      <p:to>
                                        <p:strVal val="visible"/>
                                      </p:to>
                                    </p:set>
                                    <p:anim calcmode="lin" valueType="num">
                                      <p:cBhvr>
                                        <p:cTn id="27" dur="1000" fill="hold"/>
                                        <p:tgtEl>
                                          <p:spTgt spid="133"/>
                                        </p:tgtEl>
                                        <p:attrNameLst>
                                          <p:attrName>ppt_x</p:attrName>
                                        </p:attrNameLst>
                                      </p:cBhvr>
                                      <p:tavLst>
                                        <p:tav tm="0">
                                          <p:val>
                                            <p:strVal val="#ppt_x"/>
                                          </p:val>
                                        </p:tav>
                                        <p:tav tm="100000">
                                          <p:val>
                                            <p:strVal val="#ppt_x"/>
                                          </p:val>
                                        </p:tav>
                                      </p:tavLst>
                                    </p:anim>
                                    <p:anim calcmode="lin" valueType="num">
                                      <p:cBhvr>
                                        <p:cTn id="28" dur="1000" fill="hold"/>
                                        <p:tgtEl>
                                          <p:spTgt spid="133"/>
                                        </p:tgtEl>
                                        <p:attrNameLst>
                                          <p:attrName>ppt_y</p:attrName>
                                        </p:attrNameLst>
                                      </p:cBhvr>
                                      <p:tavLst>
                                        <p:tav tm="0">
                                          <p:val>
                                            <p:strVal val="0-#ppt_h/2"/>
                                          </p:val>
                                        </p:tav>
                                        <p:tav tm="100000">
                                          <p:val>
                                            <p:strVal val="#ppt_y"/>
                                          </p:val>
                                        </p:tav>
                                      </p:tavLst>
                                    </p:anim>
                                  </p:childTnLst>
                                </p:cTn>
                              </p:par>
                            </p:childTnLst>
                          </p:cTn>
                        </p:par>
                        <p:par>
                          <p:cTn id="29" fill="hold">
                            <p:stCondLst>
                              <p:cond delay="5000"/>
                            </p:stCondLst>
                            <p:childTnLst>
                              <p:par>
                                <p:cTn id="30" presetClass="entr" nodeType="afterEffect" presetSubtype="1" presetID="2" grpId="6" fill="hold">
                                  <p:stCondLst>
                                    <p:cond delay="0"/>
                                  </p:stCondLst>
                                  <p:iterate type="el" backwards="0">
                                    <p:tmAbs val="0"/>
                                  </p:iterate>
                                  <p:childTnLst>
                                    <p:set>
                                      <p:cBhvr>
                                        <p:cTn id="31" fill="hold"/>
                                        <p:tgtEl>
                                          <p:spTgt spid="134"/>
                                        </p:tgtEl>
                                        <p:attrNameLst>
                                          <p:attrName>style.visibility</p:attrName>
                                        </p:attrNameLst>
                                      </p:cBhvr>
                                      <p:to>
                                        <p:strVal val="visible"/>
                                      </p:to>
                                    </p:set>
                                    <p:anim calcmode="lin" valueType="num">
                                      <p:cBhvr>
                                        <p:cTn id="32" dur="1000" fill="hold"/>
                                        <p:tgtEl>
                                          <p:spTgt spid="134"/>
                                        </p:tgtEl>
                                        <p:attrNameLst>
                                          <p:attrName>ppt_x</p:attrName>
                                        </p:attrNameLst>
                                      </p:cBhvr>
                                      <p:tavLst>
                                        <p:tav tm="0">
                                          <p:val>
                                            <p:strVal val="#ppt_x"/>
                                          </p:val>
                                        </p:tav>
                                        <p:tav tm="100000">
                                          <p:val>
                                            <p:strVal val="#ppt_x"/>
                                          </p:val>
                                        </p:tav>
                                      </p:tavLst>
                                    </p:anim>
                                    <p:anim calcmode="lin" valueType="num">
                                      <p:cBhvr>
                                        <p:cTn id="33" dur="1000" fill="hold"/>
                                        <p:tgtEl>
                                          <p:spTgt spid="134"/>
                                        </p:tgtEl>
                                        <p:attrNameLst>
                                          <p:attrName>ppt_y</p:attrName>
                                        </p:attrNameLst>
                                      </p:cBhvr>
                                      <p:tavLst>
                                        <p:tav tm="0">
                                          <p:val>
                                            <p:strVal val="0-#ppt_h/2"/>
                                          </p:val>
                                        </p:tav>
                                        <p:tav tm="100000">
                                          <p:val>
                                            <p:strVal val="#ppt_y"/>
                                          </p:val>
                                        </p:tav>
                                      </p:tavLst>
                                    </p:anim>
                                  </p:childTnLst>
                                </p:cTn>
                              </p:par>
                            </p:childTnLst>
                          </p:cTn>
                        </p:par>
                        <p:par>
                          <p:cTn id="34" fill="hold">
                            <p:stCondLst>
                              <p:cond delay="6000"/>
                            </p:stCondLst>
                            <p:childTnLst>
                              <p:par>
                                <p:cTn id="35" presetClass="entr" nodeType="afterEffect" presetSubtype="1" presetID="2" grpId="7" fill="hold">
                                  <p:stCondLst>
                                    <p:cond delay="0"/>
                                  </p:stCondLst>
                                  <p:iterate type="el" backwards="0">
                                    <p:tmAbs val="0"/>
                                  </p:iterate>
                                  <p:childTnLst>
                                    <p:set>
                                      <p:cBhvr>
                                        <p:cTn id="36" fill="hold"/>
                                        <p:tgtEl>
                                          <p:spTgt spid="131"/>
                                        </p:tgtEl>
                                        <p:attrNameLst>
                                          <p:attrName>style.visibility</p:attrName>
                                        </p:attrNameLst>
                                      </p:cBhvr>
                                      <p:to>
                                        <p:strVal val="visible"/>
                                      </p:to>
                                    </p:set>
                                    <p:anim calcmode="lin" valueType="num">
                                      <p:cBhvr>
                                        <p:cTn id="37" dur="1000" fill="hold"/>
                                        <p:tgtEl>
                                          <p:spTgt spid="131"/>
                                        </p:tgtEl>
                                        <p:attrNameLst>
                                          <p:attrName>ppt_x</p:attrName>
                                        </p:attrNameLst>
                                      </p:cBhvr>
                                      <p:tavLst>
                                        <p:tav tm="0">
                                          <p:val>
                                            <p:strVal val="#ppt_x"/>
                                          </p:val>
                                        </p:tav>
                                        <p:tav tm="100000">
                                          <p:val>
                                            <p:strVal val="#ppt_x"/>
                                          </p:val>
                                        </p:tav>
                                      </p:tavLst>
                                    </p:anim>
                                    <p:anim calcmode="lin" valueType="num">
                                      <p:cBhvr>
                                        <p:cTn id="38" dur="1000" fill="hold"/>
                                        <p:tgtEl>
                                          <p:spTgt spid="131"/>
                                        </p:tgtEl>
                                        <p:attrNameLst>
                                          <p:attrName>ppt_y</p:attrName>
                                        </p:attrNameLst>
                                      </p:cBhvr>
                                      <p:tavLst>
                                        <p:tav tm="0">
                                          <p:val>
                                            <p:strVal val="0-#ppt_h/2"/>
                                          </p:val>
                                        </p:tav>
                                        <p:tav tm="100000">
                                          <p:val>
                                            <p:strVal val="#ppt_y"/>
                                          </p:val>
                                        </p:tav>
                                      </p:tavLst>
                                    </p:anim>
                                  </p:childTnLst>
                                </p:cTn>
                              </p:par>
                            </p:childTnLst>
                          </p:cTn>
                        </p:par>
                        <p:par>
                          <p:cTn id="39" fill="hold">
                            <p:stCondLst>
                              <p:cond delay="7000"/>
                            </p:stCondLst>
                            <p:childTnLst>
                              <p:par>
                                <p:cTn id="40" presetClass="entr" nodeType="afterEffect" presetID="10" grpId="8" fill="hold">
                                  <p:stCondLst>
                                    <p:cond delay="0"/>
                                  </p:stCondLst>
                                  <p:iterate type="el" backwards="0">
                                    <p:tmAbs val="0"/>
                                  </p:iterate>
                                  <p:childTnLst>
                                    <p:set>
                                      <p:cBhvr>
                                        <p:cTn id="41" fill="hold"/>
                                        <p:tgtEl>
                                          <p:spTgt spid="135"/>
                                        </p:tgtEl>
                                        <p:attrNameLst>
                                          <p:attrName>style.visibility</p:attrName>
                                        </p:attrNameLst>
                                      </p:cBhvr>
                                      <p:to>
                                        <p:strVal val="visible"/>
                                      </p:to>
                                    </p:set>
                                    <p:animEffect filter="fade" transition="in">
                                      <p:cBhvr>
                                        <p:cTn id="42" dur="1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0" grpId="2"/>
      <p:bldP build="whole" bldLvl="1" animBg="1" rev="0" advAuto="0" spid="133" grpId="5"/>
      <p:bldP build="whole" bldLvl="1" animBg="1" rev="0" advAuto="0" spid="131" grpId="7"/>
      <p:bldP build="whole" bldLvl="1" animBg="1" rev="0" advAuto="0" spid="128" grpId="1"/>
      <p:bldP build="whole" bldLvl="1" animBg="1" rev="0" advAuto="0" spid="129" grpId="3"/>
      <p:bldP build="whole" bldLvl="1" animBg="1" rev="0" advAuto="0" spid="134" grpId="6"/>
      <p:bldP build="whole" bldLvl="1" animBg="1" rev="0" advAuto="0" spid="135" grpId="8"/>
      <p:bldP build="whole" bldLvl="1" animBg="1" rev="0" advAuto="0" spid="132" grpId="4"/>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No Jenkins at all?</a:t>
            </a:r>
          </a:p>
        </p:txBody>
      </p:sp>
      <p:grpSp>
        <p:nvGrpSpPr>
          <p:cNvPr id="140" name="Group 140"/>
          <p:cNvGrpSpPr/>
          <p:nvPr/>
        </p:nvGrpSpPr>
        <p:grpSpPr>
          <a:xfrm>
            <a:off x="284217" y="870891"/>
            <a:ext cx="8646820" cy="2436881"/>
            <a:chOff x="0" y="0"/>
            <a:chExt cx="8646818" cy="2436880"/>
          </a:xfrm>
        </p:grpSpPr>
        <p:sp>
          <p:nvSpPr>
            <p:cNvPr id="138" name="Shape 138"/>
            <p:cNvSpPr/>
            <p:nvPr/>
          </p:nvSpPr>
          <p:spPr>
            <a:xfrm>
              <a:off x="0" y="300740"/>
              <a:ext cx="5527136" cy="2136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rmAutofit fontScale="100000" lnSpcReduction="0"/>
            </a:bodyPr>
            <a:lstStyle/>
            <a:p>
              <a:pPr indent="200526" algn="l">
                <a:spcBef>
                  <a:spcPts val="400"/>
                </a:spcBef>
                <a:buClr>
                  <a:srgbClr val="F14E23"/>
                </a:buClr>
                <a:defRPr b="0" sz="2000"/>
              </a:pPr>
              <a:r>
                <a:t>at Vaimo we still use Jenkins as </a:t>
              </a:r>
              <a:r>
                <a:rPr b="1"/>
                <a:t>automation server </a:t>
              </a:r>
            </a:p>
            <a:p>
              <a:pPr indent="200526" algn="l">
                <a:buClr>
                  <a:srgbClr val="F14E23"/>
                </a:buClr>
                <a:defRPr b="0" sz="2000"/>
              </a:pPr>
            </a:p>
            <a:p>
              <a:pPr indent="200526" algn="l">
                <a:buClr>
                  <a:srgbClr val="F14E23"/>
                </a:buClr>
                <a:defRPr b="0" sz="2000"/>
              </a:pPr>
              <a:r>
                <a:t>meaning that we utilize Jenkins a lot for building and deploying projects as well as for running numerous maintenance and infrastructure related jobs</a:t>
              </a:r>
            </a:p>
          </p:txBody>
        </p:sp>
        <p:pic>
          <p:nvPicPr>
            <p:cNvPr id="139" name="cool-jenkins.png"/>
            <p:cNvPicPr>
              <a:picLocks noChangeAspect="1"/>
            </p:cNvPicPr>
            <p:nvPr/>
          </p:nvPicPr>
          <p:blipFill>
            <a:blip r:embed="rId2">
              <a:extLst/>
            </a:blip>
            <a:stretch>
              <a:fillRect/>
            </a:stretch>
          </p:blipFill>
          <p:spPr>
            <a:xfrm>
              <a:off x="5108341" y="0"/>
              <a:ext cx="3538478" cy="2358985"/>
            </a:xfrm>
            <a:prstGeom prst="rect">
              <a:avLst/>
            </a:prstGeom>
            <a:ln w="12700" cap="flat">
              <a:noFill/>
              <a:miter lim="400000"/>
            </a:ln>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40"/>
                                        </p:tgtEl>
                                        <p:attrNameLst>
                                          <p:attrName>style.visibility</p:attrName>
                                        </p:attrNameLst>
                                      </p:cBhvr>
                                      <p:to>
                                        <p:strVal val="visible"/>
                                      </p:to>
                                    </p:set>
                                    <p:animEffect filter="fade" transition="in">
                                      <p:cBhvr>
                                        <p:cTn id="7" dur="5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0"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
          <p:cNvPicPr>
            <a:picLocks noChangeAspect="0"/>
          </p:cNvPicPr>
          <p:nvPr/>
        </p:nvPicPr>
        <p:blipFill>
          <a:blip r:embed="rId2">
            <a:extLst/>
          </a:blip>
          <a:stretch>
            <a:fillRect/>
          </a:stretch>
        </p:blipFill>
        <p:spPr>
          <a:xfrm rot="20568732">
            <a:off x="3211500" y="2363215"/>
            <a:ext cx="4399329" cy="101601"/>
          </a:xfrm>
          <a:prstGeom prst="rect">
            <a:avLst/>
          </a:prstGeom>
          <a:effectLst>
            <a:outerShdw sx="100000" sy="100000" kx="0" ky="0" algn="b" rotWithShape="0" blurRad="38100" dist="20000" dir="5400000">
              <a:srgbClr val="000000">
                <a:alpha val="38000"/>
              </a:srgbClr>
            </a:outerShdw>
          </a:effectLst>
        </p:spPr>
      </p:pic>
      <p:sp>
        <p:nvSpPr>
          <p:cNvPr id="143" name="Shape 143"/>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What instead?</a:t>
            </a:r>
          </a:p>
        </p:txBody>
      </p:sp>
      <p:pic>
        <p:nvPicPr>
          <p:cNvPr id="144" name=""/>
          <p:cNvPicPr>
            <a:picLocks noChangeAspect="0"/>
          </p:cNvPicPr>
          <p:nvPr/>
        </p:nvPicPr>
        <p:blipFill>
          <a:blip r:embed="rId3">
            <a:extLst/>
          </a:blip>
          <a:stretch>
            <a:fillRect/>
          </a:stretch>
        </p:blipFill>
        <p:spPr>
          <a:xfrm rot="19766840">
            <a:off x="4510119" y="3065924"/>
            <a:ext cx="4174901" cy="101601"/>
          </a:xfrm>
          <a:prstGeom prst="rect">
            <a:avLst/>
          </a:prstGeom>
          <a:effectLst>
            <a:outerShdw sx="100000" sy="100000" kx="0" ky="0" algn="b" rotWithShape="0" blurRad="38100" dist="20000" dir="5400000">
              <a:srgbClr val="000000">
                <a:alpha val="38000"/>
              </a:srgbClr>
            </a:outerShdw>
          </a:effectLst>
        </p:spPr>
      </p:pic>
      <p:pic>
        <p:nvPicPr>
          <p:cNvPr id="145" name="tubes-paques-WaVGjx-clipart-filtered.png"/>
          <p:cNvPicPr>
            <a:picLocks noChangeAspect="1"/>
          </p:cNvPicPr>
          <p:nvPr/>
        </p:nvPicPr>
        <p:blipFill>
          <a:blip r:embed="rId4">
            <a:extLst/>
          </a:blip>
          <a:stretch>
            <a:fillRect/>
          </a:stretch>
        </p:blipFill>
        <p:spPr>
          <a:xfrm rot="21083474">
            <a:off x="5091309" y="723277"/>
            <a:ext cx="1880397" cy="2326264"/>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7" name="logo-header-small.png"/>
          <p:cNvPicPr>
            <a:picLocks noChangeAspect="1"/>
          </p:cNvPicPr>
          <p:nvPr/>
        </p:nvPicPr>
        <p:blipFill>
          <a:blip r:embed="rId2">
            <a:extLst/>
          </a:blip>
          <a:stretch>
            <a:fillRect/>
          </a:stretch>
        </p:blipFill>
        <p:spPr>
          <a:xfrm>
            <a:off x="2318086" y="2055018"/>
            <a:ext cx="2281231" cy="286177"/>
          </a:xfrm>
          <a:prstGeom prst="rect">
            <a:avLst/>
          </a:prstGeom>
          <a:ln w="12700">
            <a:miter lim="400000"/>
          </a:ln>
        </p:spPr>
      </p:pic>
      <p:grpSp>
        <p:nvGrpSpPr>
          <p:cNvPr id="150" name="Group 150"/>
          <p:cNvGrpSpPr/>
          <p:nvPr/>
        </p:nvGrpSpPr>
        <p:grpSpPr>
          <a:xfrm>
            <a:off x="5584224" y="539833"/>
            <a:ext cx="2312943" cy="787405"/>
            <a:chOff x="0" y="0"/>
            <a:chExt cx="2312942" cy="787404"/>
          </a:xfrm>
        </p:grpSpPr>
        <p:pic>
          <p:nvPicPr>
            <p:cNvPr id="148" name="11757939.png"/>
            <p:cNvPicPr>
              <a:picLocks noChangeAspect="1"/>
            </p:cNvPicPr>
            <p:nvPr/>
          </p:nvPicPr>
          <p:blipFill>
            <a:blip r:embed="rId3">
              <a:extLst/>
            </a:blip>
            <a:stretch>
              <a:fillRect/>
            </a:stretch>
          </p:blipFill>
          <p:spPr>
            <a:xfrm>
              <a:off x="0" y="0"/>
              <a:ext cx="787405" cy="787405"/>
            </a:xfrm>
            <a:prstGeom prst="rect">
              <a:avLst/>
            </a:prstGeom>
            <a:ln w="12700" cap="flat">
              <a:noFill/>
              <a:miter lim="400000"/>
            </a:ln>
            <a:effectLst/>
          </p:spPr>
        </p:pic>
        <p:sp>
          <p:nvSpPr>
            <p:cNvPr id="149" name="Shape 149"/>
            <p:cNvSpPr/>
            <p:nvPr/>
          </p:nvSpPr>
          <p:spPr>
            <a:xfrm>
              <a:off x="976616" y="208282"/>
              <a:ext cx="1336327"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800">
                  <a:solidFill>
                    <a:srgbClr val="535353"/>
                  </a:solidFill>
                  <a:latin typeface="+mn-lt"/>
                  <a:ea typeface="+mn-ea"/>
                  <a:cs typeface="+mn-cs"/>
                  <a:sym typeface="Helvetica"/>
                </a:defRPr>
              </a:lvl1pPr>
            </a:lstStyle>
            <a:p>
              <a:pPr/>
              <a:r>
                <a:t>PhpMetrics</a:t>
              </a:r>
            </a:p>
          </p:txBody>
        </p:sp>
      </p:grpSp>
      <p:grpSp>
        <p:nvGrpSpPr>
          <p:cNvPr id="156" name="Group 156"/>
          <p:cNvGrpSpPr/>
          <p:nvPr/>
        </p:nvGrpSpPr>
        <p:grpSpPr>
          <a:xfrm>
            <a:off x="4795598" y="1216106"/>
            <a:ext cx="3869192" cy="2209746"/>
            <a:chOff x="0" y="0"/>
            <a:chExt cx="3869191" cy="2209745"/>
          </a:xfrm>
        </p:grpSpPr>
        <p:pic>
          <p:nvPicPr>
            <p:cNvPr id="151" name="DV-SonarQube.png"/>
            <p:cNvPicPr>
              <a:picLocks noChangeAspect="1"/>
            </p:cNvPicPr>
            <p:nvPr/>
          </p:nvPicPr>
          <p:blipFill>
            <a:blip r:embed="rId4">
              <a:extLst/>
            </a:blip>
            <a:stretch>
              <a:fillRect/>
            </a:stretch>
          </p:blipFill>
          <p:spPr>
            <a:xfrm>
              <a:off x="704648" y="597907"/>
              <a:ext cx="3137297" cy="1033464"/>
            </a:xfrm>
            <a:prstGeom prst="rect">
              <a:avLst/>
            </a:prstGeom>
            <a:ln w="12700" cap="flat">
              <a:noFill/>
              <a:miter lim="400000"/>
            </a:ln>
            <a:effectLst/>
          </p:spPr>
        </p:pic>
        <p:grpSp>
          <p:nvGrpSpPr>
            <p:cNvPr id="155" name="Group 155"/>
            <p:cNvGrpSpPr/>
            <p:nvPr/>
          </p:nvGrpSpPr>
          <p:grpSpPr>
            <a:xfrm>
              <a:off x="0" y="-1"/>
              <a:ext cx="3869192" cy="2209747"/>
              <a:chOff x="0" y="0"/>
              <a:chExt cx="3869191" cy="2209745"/>
            </a:xfrm>
          </p:grpSpPr>
          <p:sp>
            <p:nvSpPr>
              <p:cNvPr id="152" name="Shape 152"/>
              <p:cNvSpPr/>
              <p:nvPr/>
            </p:nvSpPr>
            <p:spPr>
              <a:xfrm>
                <a:off x="38827" y="501542"/>
                <a:ext cx="836668" cy="1708204"/>
              </a:xfrm>
              <a:prstGeom prst="line">
                <a:avLst/>
              </a:prstGeom>
              <a:noFill/>
              <a:ln w="12700" cap="flat">
                <a:solidFill>
                  <a:srgbClr val="F14E23"/>
                </a:solidFill>
                <a:prstDash val="solid"/>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sp>
            <p:nvSpPr>
              <p:cNvPr id="153" name="Shape 153"/>
              <p:cNvSpPr/>
              <p:nvPr/>
            </p:nvSpPr>
            <p:spPr>
              <a:xfrm flipV="1">
                <a:off x="21003" y="-1"/>
                <a:ext cx="3848189" cy="554609"/>
              </a:xfrm>
              <a:prstGeom prst="line">
                <a:avLst/>
              </a:prstGeom>
              <a:noFill/>
              <a:ln w="12700" cap="flat">
                <a:solidFill>
                  <a:srgbClr val="F14E23"/>
                </a:solidFill>
                <a:prstDash val="solid"/>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sp>
            <p:nvSpPr>
              <p:cNvPr id="154" name="Shape 154"/>
              <p:cNvSpPr/>
              <p:nvPr/>
            </p:nvSpPr>
            <p:spPr>
              <a:xfrm>
                <a:off x="0" y="479710"/>
                <a:ext cx="119282" cy="119283"/>
              </a:xfrm>
              <a:prstGeom prst="ellipse">
                <a:avLst/>
              </a:prstGeom>
              <a:solidFill>
                <a:srgbClr val="F14E23"/>
              </a:solidFill>
              <a:ln w="12700" cap="flat">
                <a:noFill/>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grpSp>
        <p:nvGrpSpPr>
          <p:cNvPr id="163" name="Group 163"/>
          <p:cNvGrpSpPr/>
          <p:nvPr/>
        </p:nvGrpSpPr>
        <p:grpSpPr>
          <a:xfrm>
            <a:off x="248839" y="380711"/>
            <a:ext cx="4615064" cy="1421688"/>
            <a:chOff x="0" y="0"/>
            <a:chExt cx="4615063" cy="1421687"/>
          </a:xfrm>
        </p:grpSpPr>
        <p:pic>
          <p:nvPicPr>
            <p:cNvPr id="157" name="code-climate-logo.png"/>
            <p:cNvPicPr>
              <a:picLocks noChangeAspect="1"/>
            </p:cNvPicPr>
            <p:nvPr/>
          </p:nvPicPr>
          <p:blipFill>
            <a:blip r:embed="rId5">
              <a:extLst/>
            </a:blip>
            <a:stretch>
              <a:fillRect/>
            </a:stretch>
          </p:blipFill>
          <p:spPr>
            <a:xfrm>
              <a:off x="856696" y="490123"/>
              <a:ext cx="2240052" cy="477640"/>
            </a:xfrm>
            <a:prstGeom prst="rect">
              <a:avLst/>
            </a:prstGeom>
            <a:ln w="12700" cap="flat">
              <a:noFill/>
              <a:miter lim="400000"/>
            </a:ln>
            <a:effectLst/>
          </p:spPr>
        </p:pic>
        <p:grpSp>
          <p:nvGrpSpPr>
            <p:cNvPr id="162" name="Group 162"/>
            <p:cNvGrpSpPr/>
            <p:nvPr/>
          </p:nvGrpSpPr>
          <p:grpSpPr>
            <a:xfrm>
              <a:off x="-1" y="-1"/>
              <a:ext cx="4615065" cy="1421689"/>
              <a:chOff x="0" y="0"/>
              <a:chExt cx="4615063" cy="1421687"/>
            </a:xfrm>
          </p:grpSpPr>
          <p:grpSp>
            <p:nvGrpSpPr>
              <p:cNvPr id="160" name="Group 160"/>
              <p:cNvGrpSpPr/>
              <p:nvPr/>
            </p:nvGrpSpPr>
            <p:grpSpPr>
              <a:xfrm>
                <a:off x="-1" y="-1"/>
                <a:ext cx="4615065" cy="1373236"/>
                <a:chOff x="0" y="0"/>
                <a:chExt cx="4615063" cy="1373234"/>
              </a:xfrm>
            </p:grpSpPr>
            <p:sp>
              <p:nvSpPr>
                <p:cNvPr id="158" name="Shape 158"/>
                <p:cNvSpPr/>
                <p:nvPr/>
              </p:nvSpPr>
              <p:spPr>
                <a:xfrm>
                  <a:off x="0" y="1373234"/>
                  <a:ext cx="4615064" cy="1"/>
                </a:xfrm>
                <a:prstGeom prst="line">
                  <a:avLst/>
                </a:prstGeom>
                <a:noFill/>
                <a:ln w="12700" cap="flat">
                  <a:solidFill>
                    <a:srgbClr val="F14E23"/>
                  </a:solidFill>
                  <a:prstDash val="solid"/>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sp>
              <p:nvSpPr>
                <p:cNvPr id="159" name="Shape 159"/>
                <p:cNvSpPr/>
                <p:nvPr/>
              </p:nvSpPr>
              <p:spPr>
                <a:xfrm flipH="1">
                  <a:off x="4200622" y="-1"/>
                  <a:ext cx="117003" cy="1373227"/>
                </a:xfrm>
                <a:prstGeom prst="line">
                  <a:avLst/>
                </a:prstGeom>
                <a:noFill/>
                <a:ln w="12700" cap="flat">
                  <a:solidFill>
                    <a:srgbClr val="F14E23"/>
                  </a:solidFill>
                  <a:prstDash val="solid"/>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sp>
            <p:nvSpPr>
              <p:cNvPr id="161" name="Shape 161"/>
              <p:cNvSpPr/>
              <p:nvPr/>
            </p:nvSpPr>
            <p:spPr>
              <a:xfrm>
                <a:off x="4143992" y="1302405"/>
                <a:ext cx="119283" cy="119283"/>
              </a:xfrm>
              <a:prstGeom prst="ellipse">
                <a:avLst/>
              </a:prstGeom>
              <a:solidFill>
                <a:srgbClr val="F14E23"/>
              </a:solidFill>
              <a:ln w="12700" cap="flat">
                <a:noFill/>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grpSp>
        <p:nvGrpSpPr>
          <p:cNvPr id="170" name="Group 170"/>
          <p:cNvGrpSpPr/>
          <p:nvPr/>
        </p:nvGrpSpPr>
        <p:grpSpPr>
          <a:xfrm>
            <a:off x="272236" y="2334126"/>
            <a:ext cx="4339781" cy="1902806"/>
            <a:chOff x="0" y="0"/>
            <a:chExt cx="4339779" cy="1902805"/>
          </a:xfrm>
        </p:grpSpPr>
        <p:grpSp>
          <p:nvGrpSpPr>
            <p:cNvPr id="166" name="Group 166"/>
            <p:cNvGrpSpPr/>
            <p:nvPr/>
          </p:nvGrpSpPr>
          <p:grpSpPr>
            <a:xfrm>
              <a:off x="644184" y="618889"/>
              <a:ext cx="2769703" cy="559894"/>
              <a:chOff x="0" y="0"/>
              <a:chExt cx="2769702" cy="559892"/>
            </a:xfrm>
          </p:grpSpPr>
          <p:pic>
            <p:nvPicPr>
              <p:cNvPr id="164" name="cd827802069f959ebea4bfa95e6d233e.png"/>
              <p:cNvPicPr>
                <a:picLocks noChangeAspect="1"/>
              </p:cNvPicPr>
              <p:nvPr/>
            </p:nvPicPr>
            <p:blipFill>
              <a:blip r:embed="rId6">
                <a:extLst/>
              </a:blip>
              <a:srcRect l="13308" t="2980" r="13308" b="23531"/>
              <a:stretch>
                <a:fillRect/>
              </a:stretch>
            </p:blipFill>
            <p:spPr>
              <a:xfrm>
                <a:off x="0" y="0"/>
                <a:ext cx="559088" cy="559893"/>
              </a:xfrm>
              <a:prstGeom prst="rect">
                <a:avLst/>
              </a:prstGeom>
              <a:ln w="12700" cap="flat">
                <a:noFill/>
                <a:miter lim="400000"/>
              </a:ln>
              <a:effectLst/>
            </p:spPr>
          </p:pic>
          <p:pic>
            <p:nvPicPr>
              <p:cNvPr id="165" name="cd827802069f959ebea4bfa95e6d233e.png"/>
              <p:cNvPicPr>
                <a:picLocks noChangeAspect="1"/>
              </p:cNvPicPr>
              <p:nvPr/>
            </p:nvPicPr>
            <p:blipFill>
              <a:blip r:embed="rId6">
                <a:extLst/>
              </a:blip>
              <a:srcRect l="0" t="76082" r="0" b="12801"/>
              <a:stretch>
                <a:fillRect/>
              </a:stretch>
            </p:blipFill>
            <p:spPr>
              <a:xfrm>
                <a:off x="359937" y="145975"/>
                <a:ext cx="2409766" cy="267883"/>
              </a:xfrm>
              <a:prstGeom prst="rect">
                <a:avLst/>
              </a:prstGeom>
              <a:ln w="12700" cap="flat">
                <a:noFill/>
                <a:miter lim="400000"/>
              </a:ln>
              <a:effectLst/>
            </p:spPr>
          </p:pic>
        </p:grpSp>
        <p:sp>
          <p:nvSpPr>
            <p:cNvPr id="167" name="Shape 167"/>
            <p:cNvSpPr/>
            <p:nvPr/>
          </p:nvSpPr>
          <p:spPr>
            <a:xfrm flipV="1">
              <a:off x="2497832" y="482222"/>
              <a:ext cx="1772627" cy="1420584"/>
            </a:xfrm>
            <a:prstGeom prst="line">
              <a:avLst/>
            </a:prstGeom>
            <a:noFill/>
            <a:ln w="12700" cap="flat">
              <a:solidFill>
                <a:srgbClr val="F14E23"/>
              </a:solidFill>
              <a:prstDash val="solid"/>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sp>
          <p:nvSpPr>
            <p:cNvPr id="168" name="Shape 168"/>
            <p:cNvSpPr/>
            <p:nvPr/>
          </p:nvSpPr>
          <p:spPr>
            <a:xfrm>
              <a:off x="0" y="-1"/>
              <a:ext cx="4299934" cy="475249"/>
            </a:xfrm>
            <a:prstGeom prst="line">
              <a:avLst/>
            </a:prstGeom>
            <a:noFill/>
            <a:ln w="12700" cap="flat">
              <a:solidFill>
                <a:srgbClr val="F14E23"/>
              </a:solidFill>
              <a:prstDash val="solid"/>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sp>
          <p:nvSpPr>
            <p:cNvPr id="169" name="Shape 169"/>
            <p:cNvSpPr/>
            <p:nvPr/>
          </p:nvSpPr>
          <p:spPr>
            <a:xfrm>
              <a:off x="4220498" y="418926"/>
              <a:ext cx="119282" cy="119282"/>
            </a:xfrm>
            <a:prstGeom prst="ellipse">
              <a:avLst/>
            </a:prstGeom>
            <a:solidFill>
              <a:srgbClr val="F14E23"/>
            </a:solidFill>
            <a:ln w="12700" cap="flat">
              <a:noFill/>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nvGrpSpPr>
          <p:cNvPr id="183" name="Group 183"/>
          <p:cNvGrpSpPr/>
          <p:nvPr/>
        </p:nvGrpSpPr>
        <p:grpSpPr>
          <a:xfrm>
            <a:off x="4090722" y="2940316"/>
            <a:ext cx="4640353" cy="1438499"/>
            <a:chOff x="0" y="0"/>
            <a:chExt cx="4640351" cy="1438498"/>
          </a:xfrm>
        </p:grpSpPr>
        <p:sp>
          <p:nvSpPr>
            <p:cNvPr id="171" name="Shape 171"/>
            <p:cNvSpPr/>
            <p:nvPr/>
          </p:nvSpPr>
          <p:spPr>
            <a:xfrm>
              <a:off x="145159" y="0"/>
              <a:ext cx="119282" cy="119282"/>
            </a:xfrm>
            <a:prstGeom prst="ellipse">
              <a:avLst/>
            </a:prstGeom>
            <a:solidFill>
              <a:srgbClr val="F14E23"/>
            </a:solidFill>
            <a:ln w="12700" cap="flat">
              <a:noFill/>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nvGrpSpPr>
            <p:cNvPr id="182" name="Group 182"/>
            <p:cNvGrpSpPr/>
            <p:nvPr/>
          </p:nvGrpSpPr>
          <p:grpSpPr>
            <a:xfrm>
              <a:off x="0" y="63507"/>
              <a:ext cx="4640352" cy="1374992"/>
              <a:chOff x="0" y="0"/>
              <a:chExt cx="4640351" cy="1374990"/>
            </a:xfrm>
          </p:grpSpPr>
          <p:grpSp>
            <p:nvGrpSpPr>
              <p:cNvPr id="176" name="Group 176"/>
              <p:cNvGrpSpPr/>
              <p:nvPr/>
            </p:nvGrpSpPr>
            <p:grpSpPr>
              <a:xfrm>
                <a:off x="0" y="624361"/>
                <a:ext cx="2324074" cy="630818"/>
                <a:chOff x="0" y="0"/>
                <a:chExt cx="2324073" cy="630817"/>
              </a:xfrm>
            </p:grpSpPr>
            <p:pic>
              <p:nvPicPr>
                <p:cNvPr id="172" name="2988888 (1).png"/>
                <p:cNvPicPr>
                  <a:picLocks noChangeAspect="1"/>
                </p:cNvPicPr>
                <p:nvPr/>
              </p:nvPicPr>
              <p:blipFill>
                <a:blip r:embed="rId7">
                  <a:extLst/>
                </a:blip>
                <a:stretch>
                  <a:fillRect/>
                </a:stretch>
              </p:blipFill>
              <p:spPr>
                <a:xfrm>
                  <a:off x="0" y="0"/>
                  <a:ext cx="630818" cy="630818"/>
                </a:xfrm>
                <a:prstGeom prst="rect">
                  <a:avLst/>
                </a:prstGeom>
                <a:ln w="12700" cap="flat">
                  <a:noFill/>
                  <a:miter lim="400000"/>
                </a:ln>
                <a:effectLst/>
              </p:spPr>
            </p:pic>
            <p:grpSp>
              <p:nvGrpSpPr>
                <p:cNvPr id="175" name="Group 175"/>
                <p:cNvGrpSpPr/>
                <p:nvPr/>
              </p:nvGrpSpPr>
              <p:grpSpPr>
                <a:xfrm>
                  <a:off x="670844" y="100386"/>
                  <a:ext cx="1653230" cy="374131"/>
                  <a:chOff x="0" y="0"/>
                  <a:chExt cx="1653228" cy="374129"/>
                </a:xfrm>
              </p:grpSpPr>
              <p:pic>
                <p:nvPicPr>
                  <p:cNvPr id="173" name="logoScrutinizer.png"/>
                  <p:cNvPicPr>
                    <a:picLocks noChangeAspect="1"/>
                  </p:cNvPicPr>
                  <p:nvPr/>
                </p:nvPicPr>
                <p:blipFill>
                  <a:blip r:embed="rId8">
                    <a:extLst/>
                  </a:blip>
                  <a:srcRect l="27647" t="0" r="3488" b="23870"/>
                  <a:stretch>
                    <a:fillRect/>
                  </a:stretch>
                </p:blipFill>
                <p:spPr>
                  <a:xfrm>
                    <a:off x="170851" y="0"/>
                    <a:ext cx="1482378" cy="306064"/>
                  </a:xfrm>
                  <a:prstGeom prst="rect">
                    <a:avLst/>
                  </a:prstGeom>
                  <a:ln w="12700" cap="flat">
                    <a:noFill/>
                    <a:miter lim="400000"/>
                  </a:ln>
                  <a:effectLst/>
                </p:spPr>
              </p:pic>
              <p:pic>
                <p:nvPicPr>
                  <p:cNvPr id="174" name="logoScrutinizer.png"/>
                  <p:cNvPicPr>
                    <a:picLocks noChangeAspect="1"/>
                  </p:cNvPicPr>
                  <p:nvPr/>
                </p:nvPicPr>
                <p:blipFill>
                  <a:blip r:embed="rId8">
                    <a:extLst/>
                  </a:blip>
                  <a:srcRect l="17079" t="0" r="72403" b="0"/>
                  <a:stretch>
                    <a:fillRect/>
                  </a:stretch>
                </p:blipFill>
                <p:spPr>
                  <a:xfrm>
                    <a:off x="0" y="68033"/>
                    <a:ext cx="172368" cy="306097"/>
                  </a:xfrm>
                  <a:prstGeom prst="rect">
                    <a:avLst/>
                  </a:prstGeom>
                  <a:ln w="12700" cap="flat">
                    <a:noFill/>
                    <a:miter lim="400000"/>
                  </a:ln>
                  <a:effectLst/>
                </p:spPr>
              </p:pic>
            </p:grpSp>
          </p:grpSp>
          <p:sp>
            <p:nvSpPr>
              <p:cNvPr id="177" name="Shape 177"/>
              <p:cNvSpPr/>
              <p:nvPr/>
            </p:nvSpPr>
            <p:spPr>
              <a:xfrm flipH="1" flipV="1">
                <a:off x="2553922" y="263222"/>
                <a:ext cx="1111769" cy="1111769"/>
              </a:xfrm>
              <a:prstGeom prst="line">
                <a:avLst/>
              </a:prstGeom>
              <a:noFill/>
              <a:ln w="12700" cap="flat">
                <a:solidFill>
                  <a:srgbClr val="F14E23"/>
                </a:solidFill>
                <a:prstDash val="solid"/>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sp>
            <p:nvSpPr>
              <p:cNvPr id="178" name="Shape 178"/>
              <p:cNvSpPr/>
              <p:nvPr/>
            </p:nvSpPr>
            <p:spPr>
              <a:xfrm flipV="1">
                <a:off x="1579260" y="30362"/>
                <a:ext cx="3061092" cy="324520"/>
              </a:xfrm>
              <a:prstGeom prst="line">
                <a:avLst/>
              </a:prstGeom>
              <a:noFill/>
              <a:ln w="12700" cap="flat">
                <a:solidFill>
                  <a:srgbClr val="F14E23"/>
                </a:solidFill>
                <a:prstDash val="solid"/>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sp>
            <p:nvSpPr>
              <p:cNvPr id="179" name="Shape 179"/>
              <p:cNvSpPr/>
              <p:nvPr/>
            </p:nvSpPr>
            <p:spPr>
              <a:xfrm>
                <a:off x="190396" y="0"/>
                <a:ext cx="1347172" cy="380085"/>
              </a:xfrm>
              <a:prstGeom prst="line">
                <a:avLst/>
              </a:prstGeom>
              <a:noFill/>
              <a:ln w="12700" cap="flat">
                <a:solidFill>
                  <a:srgbClr val="F14E23"/>
                </a:solidFill>
                <a:prstDash val="solid"/>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sp>
            <p:nvSpPr>
              <p:cNvPr id="180" name="Shape 180"/>
              <p:cNvSpPr/>
              <p:nvPr/>
            </p:nvSpPr>
            <p:spPr>
              <a:xfrm>
                <a:off x="1509090" y="311201"/>
                <a:ext cx="119283" cy="119283"/>
              </a:xfrm>
              <a:prstGeom prst="ellipse">
                <a:avLst/>
              </a:prstGeom>
              <a:solidFill>
                <a:srgbClr val="F14E23"/>
              </a:solidFill>
              <a:ln w="12700" cap="flat">
                <a:noFill/>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sp>
            <p:nvSpPr>
              <p:cNvPr id="181" name="Shape 181"/>
              <p:cNvSpPr/>
              <p:nvPr/>
            </p:nvSpPr>
            <p:spPr>
              <a:xfrm>
                <a:off x="2486188" y="194898"/>
                <a:ext cx="119282" cy="119282"/>
              </a:xfrm>
              <a:prstGeom prst="ellipse">
                <a:avLst/>
              </a:prstGeom>
              <a:solidFill>
                <a:srgbClr val="F14E23"/>
              </a:solidFill>
              <a:ln w="12700" cap="flat">
                <a:noFill/>
                <a:miter lim="400000"/>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63"/>
                                        </p:tgtEl>
                                        <p:attrNameLst>
                                          <p:attrName>style.visibility</p:attrName>
                                        </p:attrNameLst>
                                      </p:cBhvr>
                                      <p:to>
                                        <p:strVal val="visible"/>
                                      </p:to>
                                    </p:set>
                                    <p:animEffect filter="fade" transition="in">
                                      <p:cBhvr>
                                        <p:cTn id="7" dur="5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156"/>
                                        </p:tgtEl>
                                        <p:attrNameLst>
                                          <p:attrName>style.visibility</p:attrName>
                                        </p:attrNameLst>
                                      </p:cBhvr>
                                      <p:to>
                                        <p:strVal val="visible"/>
                                      </p:to>
                                    </p:set>
                                    <p:animEffect filter="fade" transition="in">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150"/>
                                        </p:tgtEl>
                                        <p:attrNameLst>
                                          <p:attrName>style.visibility</p:attrName>
                                        </p:attrNameLst>
                                      </p:cBhvr>
                                      <p:to>
                                        <p:strVal val="visible"/>
                                      </p:to>
                                    </p:set>
                                    <p:animEffect filter="fade" transition="in">
                                      <p:cBhvr>
                                        <p:cTn id="17" dur="500"/>
                                        <p:tgtEl>
                                          <p:spTgt spid="150"/>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147"/>
                                        </p:tgtEl>
                                        <p:attrNameLst>
                                          <p:attrName>style.visibility</p:attrName>
                                        </p:attrNameLst>
                                      </p:cBhvr>
                                      <p:to>
                                        <p:strVal val="visible"/>
                                      </p:to>
                                    </p:set>
                                    <p:animEffect filter="fade" transition="in">
                                      <p:cBhvr>
                                        <p:cTn id="22" dur="500"/>
                                        <p:tgtEl>
                                          <p:spTgt spid="147"/>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el" backwards="0">
                                    <p:tmAbs val="0"/>
                                  </p:iterate>
                                  <p:childTnLst>
                                    <p:set>
                                      <p:cBhvr>
                                        <p:cTn id="26" fill="hold"/>
                                        <p:tgtEl>
                                          <p:spTgt spid="183"/>
                                        </p:tgtEl>
                                        <p:attrNameLst>
                                          <p:attrName>style.visibility</p:attrName>
                                        </p:attrNameLst>
                                      </p:cBhvr>
                                      <p:to>
                                        <p:strVal val="visible"/>
                                      </p:to>
                                    </p:set>
                                    <p:animEffect filter="fade" transition="in">
                                      <p:cBhvr>
                                        <p:cTn id="27" dur="500"/>
                                        <p:tgtEl>
                                          <p:spTgt spid="183"/>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el" backwards="0">
                                    <p:tmAbs val="0"/>
                                  </p:iterate>
                                  <p:childTnLst>
                                    <p:set>
                                      <p:cBhvr>
                                        <p:cTn id="31" fill="hold"/>
                                        <p:tgtEl>
                                          <p:spTgt spid="170"/>
                                        </p:tgtEl>
                                        <p:attrNameLst>
                                          <p:attrName>style.visibility</p:attrName>
                                        </p:attrNameLst>
                                      </p:cBhvr>
                                      <p:to>
                                        <p:strVal val="visible"/>
                                      </p:to>
                                    </p:set>
                                    <p:animEffect filter="fade" transition="in">
                                      <p:cBhvr>
                                        <p:cTn id="32" dur="5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0" grpId="6"/>
      <p:bldP build="whole" bldLvl="1" animBg="1" rev="0" advAuto="0" spid="183" grpId="5"/>
      <p:bldP build="whole" bldLvl="1" animBg="1" rev="0" advAuto="0" spid="147" grpId="4"/>
      <p:bldP build="whole" bldLvl="1" animBg="1" rev="0" advAuto="0" spid="150" grpId="3"/>
      <p:bldP build="whole" bldLvl="1" animBg="1" rev="0" advAuto="0" spid="163" grpId="1"/>
      <p:bldP build="whole" bldLvl="1" animBg="1" rev="0" advAuto="0" spid="156" grpId="2"/>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Strategy</a:t>
            </a:r>
          </a:p>
        </p:txBody>
      </p:sp>
      <p:sp>
        <p:nvSpPr>
          <p:cNvPr id="186" name="Shape 186"/>
          <p:cNvSpPr/>
          <p:nvPr/>
        </p:nvSpPr>
        <p:spPr>
          <a:xfrm>
            <a:off x="484308" y="1158481"/>
            <a:ext cx="7590920" cy="14427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00526" indent="-200526" algn="l">
              <a:spcBef>
                <a:spcPts val="400"/>
              </a:spcBef>
              <a:buClr>
                <a:srgbClr val="F14E23"/>
              </a:buClr>
              <a:buSzPct val="100000"/>
              <a:buChar char="•"/>
              <a:defRPr b="0" sz="2000"/>
            </a:pPr>
            <a:r>
              <a:t>make it "no actions required" feature available out of box</a:t>
            </a:r>
          </a:p>
          <a:p>
            <a:pPr marL="200526" indent="-200526" algn="l">
              <a:spcBef>
                <a:spcPts val="400"/>
              </a:spcBef>
              <a:buClr>
                <a:srgbClr val="F14E23"/>
              </a:buClr>
              <a:buSzPct val="100000"/>
              <a:buChar char="•"/>
              <a:defRPr b="0" sz="2000"/>
            </a:pPr>
            <a:r>
              <a:t>make it possible to change analysis scope and rules per project</a:t>
            </a:r>
          </a:p>
          <a:p>
            <a:pPr marL="200526" indent="-200526" algn="l">
              <a:spcBef>
                <a:spcPts val="400"/>
              </a:spcBef>
              <a:buClr>
                <a:srgbClr val="F14E23"/>
              </a:buClr>
              <a:buSzPct val="100000"/>
              <a:buChar char="•"/>
              <a:defRPr b="0" sz="2000"/>
            </a:pPr>
            <a:r>
              <a:t>ensure code quality level is communicated in a simplest form</a:t>
            </a:r>
          </a:p>
          <a:p>
            <a:pPr marL="200526" indent="-200526" algn="l">
              <a:spcBef>
                <a:spcPts val="400"/>
              </a:spcBef>
              <a:buClr>
                <a:srgbClr val="F14E23"/>
              </a:buClr>
              <a:buSzPct val="100000"/>
              <a:buChar char="•"/>
              <a:defRPr b="0" sz="2000"/>
            </a:pPr>
            <a:r>
              <a:t>make it easy and fast to grasp current code quality level</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86">
                                            <p:bg/>
                                          </p:spTgt>
                                        </p:tgtEl>
                                        <p:attrNameLst>
                                          <p:attrName>style.visibility</p:attrName>
                                        </p:attrNameLst>
                                      </p:cBhvr>
                                      <p:to>
                                        <p:strVal val="visible"/>
                                      </p:to>
                                    </p:set>
                                    <p:animEffect filter="fade" transition="in">
                                      <p:cBhvr>
                                        <p:cTn id="7" dur="500"/>
                                        <p:tgtEl>
                                          <p:spTgt spid="186">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86">
                                            <p:txEl>
                                              <p:pRg st="0" end="0"/>
                                            </p:txEl>
                                          </p:spTgt>
                                        </p:tgtEl>
                                        <p:attrNameLst>
                                          <p:attrName>style.visibility</p:attrName>
                                        </p:attrNameLst>
                                      </p:cBhvr>
                                      <p:to>
                                        <p:strVal val="visible"/>
                                      </p:to>
                                    </p:set>
                                    <p:animEffect filter="fade" transition="in">
                                      <p:cBhvr>
                                        <p:cTn id="10" dur="500"/>
                                        <p:tgtEl>
                                          <p:spTgt spid="18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86">
                                            <p:txEl>
                                              <p:pRg st="1" end="1"/>
                                            </p:txEl>
                                          </p:spTgt>
                                        </p:tgtEl>
                                        <p:attrNameLst>
                                          <p:attrName>style.visibility</p:attrName>
                                        </p:attrNameLst>
                                      </p:cBhvr>
                                      <p:to>
                                        <p:strVal val="visible"/>
                                      </p:to>
                                    </p:set>
                                    <p:animEffect filter="fade" transition="in">
                                      <p:cBhvr>
                                        <p:cTn id="15" dur="500"/>
                                        <p:tgtEl>
                                          <p:spTgt spid="18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186">
                                            <p:txEl>
                                              <p:pRg st="2" end="2"/>
                                            </p:txEl>
                                          </p:spTgt>
                                        </p:tgtEl>
                                        <p:attrNameLst>
                                          <p:attrName>style.visibility</p:attrName>
                                        </p:attrNameLst>
                                      </p:cBhvr>
                                      <p:to>
                                        <p:strVal val="visible"/>
                                      </p:to>
                                    </p:set>
                                    <p:animEffect filter="fade" transition="in">
                                      <p:cBhvr>
                                        <p:cTn id="20" dur="500"/>
                                        <p:tgtEl>
                                          <p:spTgt spid="18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186">
                                            <p:txEl>
                                              <p:pRg st="3" end="3"/>
                                            </p:txEl>
                                          </p:spTgt>
                                        </p:tgtEl>
                                        <p:attrNameLst>
                                          <p:attrName>style.visibility</p:attrName>
                                        </p:attrNameLst>
                                      </p:cBhvr>
                                      <p:to>
                                        <p:strVal val="visible"/>
                                      </p:to>
                                    </p:set>
                                    <p:animEffect filter="fade" transition="in">
                                      <p:cBhvr>
                                        <p:cTn id="25" dur="500"/>
                                        <p:tgtEl>
                                          <p:spTgt spid="186">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6"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Strategy (2)</a:t>
            </a:r>
          </a:p>
        </p:txBody>
      </p:sp>
      <p:sp>
        <p:nvSpPr>
          <p:cNvPr id="191" name="Shape 191"/>
          <p:cNvSpPr/>
          <p:nvPr/>
        </p:nvSpPr>
        <p:spPr>
          <a:xfrm>
            <a:off x="484308" y="1158481"/>
            <a:ext cx="7871585" cy="144272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00526" indent="-200526" algn="l">
              <a:spcBef>
                <a:spcPts val="400"/>
              </a:spcBef>
              <a:buClr>
                <a:srgbClr val="F14E23"/>
              </a:buClr>
              <a:buSzPct val="100000"/>
              <a:buChar char="•"/>
              <a:defRPr b="0" sz="2000"/>
            </a:pPr>
            <a:r>
              <a:t>deliver analysis results in a form of JIRA tasks on dedicated board</a:t>
            </a:r>
          </a:p>
          <a:p>
            <a:pPr marL="200526" indent="-200526" algn="l">
              <a:spcBef>
                <a:spcPts val="400"/>
              </a:spcBef>
              <a:buClr>
                <a:srgbClr val="F14E23"/>
              </a:buClr>
              <a:buSzPct val="100000"/>
              <a:buChar char="•"/>
              <a:defRPr b="0" sz="2000"/>
            </a:pPr>
            <a:r>
              <a:t>filter out and sort code analysis tasks automatically</a:t>
            </a:r>
          </a:p>
          <a:p>
            <a:pPr marL="200526" indent="-200526" algn="l">
              <a:spcBef>
                <a:spcPts val="400"/>
              </a:spcBef>
              <a:buClr>
                <a:srgbClr val="F14E23"/>
              </a:buClr>
              <a:buSzPct val="100000"/>
              <a:buChar char="•"/>
              <a:defRPr b="0" sz="2000"/>
            </a:pPr>
            <a:r>
              <a:t>make team responsible for the code quality JIRA board</a:t>
            </a:r>
          </a:p>
          <a:p>
            <a:pPr marL="200526" indent="-200526" algn="l">
              <a:spcBef>
                <a:spcPts val="400"/>
              </a:spcBef>
              <a:buClr>
                <a:srgbClr val="F14E23"/>
              </a:buClr>
              <a:buSzPct val="100000"/>
              <a:buChar char="•"/>
              <a:defRPr b="0" sz="2000"/>
            </a:pPr>
            <a:r>
              <a:t>create competition around code quality score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91">
                                            <p:bg/>
                                          </p:spTgt>
                                        </p:tgtEl>
                                        <p:attrNameLst>
                                          <p:attrName>style.visibility</p:attrName>
                                        </p:attrNameLst>
                                      </p:cBhvr>
                                      <p:to>
                                        <p:strVal val="visible"/>
                                      </p:to>
                                    </p:set>
                                    <p:animEffect filter="fade" transition="in">
                                      <p:cBhvr>
                                        <p:cTn id="7" dur="500"/>
                                        <p:tgtEl>
                                          <p:spTgt spid="191">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91">
                                            <p:txEl>
                                              <p:pRg st="0" end="0"/>
                                            </p:txEl>
                                          </p:spTgt>
                                        </p:tgtEl>
                                        <p:attrNameLst>
                                          <p:attrName>style.visibility</p:attrName>
                                        </p:attrNameLst>
                                      </p:cBhvr>
                                      <p:to>
                                        <p:strVal val="visible"/>
                                      </p:to>
                                    </p:set>
                                    <p:animEffect filter="fade" transition="in">
                                      <p:cBhvr>
                                        <p:cTn id="10" dur="500"/>
                                        <p:tgtEl>
                                          <p:spTgt spid="19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91">
                                            <p:txEl>
                                              <p:pRg st="1" end="1"/>
                                            </p:txEl>
                                          </p:spTgt>
                                        </p:tgtEl>
                                        <p:attrNameLst>
                                          <p:attrName>style.visibility</p:attrName>
                                        </p:attrNameLst>
                                      </p:cBhvr>
                                      <p:to>
                                        <p:strVal val="visible"/>
                                      </p:to>
                                    </p:set>
                                    <p:animEffect filter="fade" transition="in">
                                      <p:cBhvr>
                                        <p:cTn id="15" dur="500"/>
                                        <p:tgtEl>
                                          <p:spTgt spid="19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191">
                                            <p:txEl>
                                              <p:pRg st="2" end="2"/>
                                            </p:txEl>
                                          </p:spTgt>
                                        </p:tgtEl>
                                        <p:attrNameLst>
                                          <p:attrName>style.visibility</p:attrName>
                                        </p:attrNameLst>
                                      </p:cBhvr>
                                      <p:to>
                                        <p:strVal val="visible"/>
                                      </p:to>
                                    </p:set>
                                    <p:animEffect filter="fade" transition="in">
                                      <p:cBhvr>
                                        <p:cTn id="20" dur="500"/>
                                        <p:tgtEl>
                                          <p:spTgt spid="19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191">
                                            <p:txEl>
                                              <p:pRg st="3" end="3"/>
                                            </p:txEl>
                                          </p:spTgt>
                                        </p:tgtEl>
                                        <p:attrNameLst>
                                          <p:attrName>style.visibility</p:attrName>
                                        </p:attrNameLst>
                                      </p:cBhvr>
                                      <p:to>
                                        <p:strVal val="visible"/>
                                      </p:to>
                                    </p:set>
                                    <p:animEffect filter="fade" transition="in">
                                      <p:cBhvr>
                                        <p:cTn id="25" dur="500"/>
                                        <p:tgtEl>
                                          <p:spTgt spid="191">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1"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Requirements</a:t>
            </a:r>
          </a:p>
        </p:txBody>
      </p:sp>
      <p:sp>
        <p:nvSpPr>
          <p:cNvPr id="196" name="Shape 196"/>
          <p:cNvSpPr/>
          <p:nvPr/>
        </p:nvSpPr>
        <p:spPr>
          <a:xfrm>
            <a:off x="484308" y="1133081"/>
            <a:ext cx="6471360" cy="17957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00526" indent="-200526" algn="l">
              <a:spcBef>
                <a:spcPts val="400"/>
              </a:spcBef>
              <a:buClr>
                <a:srgbClr val="F14E23"/>
              </a:buClr>
              <a:buSzPct val="100000"/>
              <a:buChar char="•"/>
              <a:defRPr b="0" sz="2000"/>
            </a:pPr>
            <a:r>
              <a:t>small setup and configuration efforts</a:t>
            </a:r>
          </a:p>
          <a:p>
            <a:pPr marL="200526" indent="-200526" algn="l">
              <a:spcBef>
                <a:spcPts val="400"/>
              </a:spcBef>
              <a:buClr>
                <a:srgbClr val="F14E23"/>
              </a:buClr>
              <a:buSzPct val="100000"/>
              <a:buChar char="•"/>
              <a:defRPr b="0" sz="2000"/>
            </a:pPr>
            <a:r>
              <a:t>supporting numerous repositories at reasonable costs</a:t>
            </a:r>
          </a:p>
          <a:p>
            <a:pPr marL="200526" indent="-200526" algn="l">
              <a:spcBef>
                <a:spcPts val="400"/>
              </a:spcBef>
              <a:buClr>
                <a:srgbClr val="F14E23"/>
              </a:buClr>
              <a:buSzPct val="100000"/>
              <a:buChar char="•"/>
              <a:defRPr b="0" sz="2000"/>
            </a:pPr>
            <a:r>
              <a:t>possibility to change the analysis scope</a:t>
            </a:r>
          </a:p>
          <a:p>
            <a:pPr marL="200526" indent="-200526" algn="l">
              <a:spcBef>
                <a:spcPts val="400"/>
              </a:spcBef>
              <a:buClr>
                <a:srgbClr val="F14E23"/>
              </a:buClr>
              <a:buSzPct val="100000"/>
              <a:buChar char="•"/>
              <a:defRPr b="0" sz="2000"/>
            </a:pPr>
            <a:r>
              <a:t>possibility to influence results (filtering, sorting etc.)</a:t>
            </a:r>
          </a:p>
          <a:p>
            <a:pPr marL="200526" indent="-200526" algn="l">
              <a:spcBef>
                <a:spcPts val="400"/>
              </a:spcBef>
              <a:buClr>
                <a:srgbClr val="F14E23"/>
              </a:buClr>
              <a:buSzPct val="100000"/>
              <a:buChar char="•"/>
              <a:defRPr b="0" sz="2000"/>
            </a:pPr>
            <a:r>
              <a:t>simple score indicating the code quality level</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96">
                                            <p:bg/>
                                          </p:spTgt>
                                        </p:tgtEl>
                                        <p:attrNameLst>
                                          <p:attrName>style.visibility</p:attrName>
                                        </p:attrNameLst>
                                      </p:cBhvr>
                                      <p:to>
                                        <p:strVal val="visible"/>
                                      </p:to>
                                    </p:set>
                                    <p:animEffect filter="fade" transition="in">
                                      <p:cBhvr>
                                        <p:cTn id="7" dur="500"/>
                                        <p:tgtEl>
                                          <p:spTgt spid="196">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96">
                                            <p:txEl>
                                              <p:pRg st="0" end="0"/>
                                            </p:txEl>
                                          </p:spTgt>
                                        </p:tgtEl>
                                        <p:attrNameLst>
                                          <p:attrName>style.visibility</p:attrName>
                                        </p:attrNameLst>
                                      </p:cBhvr>
                                      <p:to>
                                        <p:strVal val="visible"/>
                                      </p:to>
                                    </p:set>
                                    <p:animEffect filter="fade" transition="in">
                                      <p:cBhvr>
                                        <p:cTn id="10" dur="500"/>
                                        <p:tgtEl>
                                          <p:spTgt spid="19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96">
                                            <p:txEl>
                                              <p:pRg st="1" end="1"/>
                                            </p:txEl>
                                          </p:spTgt>
                                        </p:tgtEl>
                                        <p:attrNameLst>
                                          <p:attrName>style.visibility</p:attrName>
                                        </p:attrNameLst>
                                      </p:cBhvr>
                                      <p:to>
                                        <p:strVal val="visible"/>
                                      </p:to>
                                    </p:set>
                                    <p:animEffect filter="fade" transition="in">
                                      <p:cBhvr>
                                        <p:cTn id="15" dur="500"/>
                                        <p:tgtEl>
                                          <p:spTgt spid="19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196">
                                            <p:txEl>
                                              <p:pRg st="2" end="2"/>
                                            </p:txEl>
                                          </p:spTgt>
                                        </p:tgtEl>
                                        <p:attrNameLst>
                                          <p:attrName>style.visibility</p:attrName>
                                        </p:attrNameLst>
                                      </p:cBhvr>
                                      <p:to>
                                        <p:strVal val="visible"/>
                                      </p:to>
                                    </p:set>
                                    <p:animEffect filter="fade" transition="in">
                                      <p:cBhvr>
                                        <p:cTn id="20" dur="500"/>
                                        <p:tgtEl>
                                          <p:spTgt spid="19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196">
                                            <p:txEl>
                                              <p:pRg st="3" end="3"/>
                                            </p:txEl>
                                          </p:spTgt>
                                        </p:tgtEl>
                                        <p:attrNameLst>
                                          <p:attrName>style.visibility</p:attrName>
                                        </p:attrNameLst>
                                      </p:cBhvr>
                                      <p:to>
                                        <p:strVal val="visible"/>
                                      </p:to>
                                    </p:set>
                                    <p:animEffect filter="fade" transition="in">
                                      <p:cBhvr>
                                        <p:cTn id="25" dur="500"/>
                                        <p:tgtEl>
                                          <p:spTgt spid="19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196">
                                            <p:txEl>
                                              <p:pRg st="4" end="4"/>
                                            </p:txEl>
                                          </p:spTgt>
                                        </p:tgtEl>
                                        <p:attrNameLst>
                                          <p:attrName>style.visibility</p:attrName>
                                        </p:attrNameLst>
                                      </p:cBhvr>
                                      <p:to>
                                        <p:strVal val="visible"/>
                                      </p:to>
                                    </p:set>
                                    <p:animEffect filter="fade" transition="in">
                                      <p:cBhvr>
                                        <p:cTn id="30" dur="500"/>
                                        <p:tgtEl>
                                          <p:spTgt spid="196">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6"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Requirements (2)</a:t>
            </a:r>
          </a:p>
        </p:txBody>
      </p:sp>
      <p:sp>
        <p:nvSpPr>
          <p:cNvPr id="201" name="Shape 201"/>
          <p:cNvSpPr/>
          <p:nvPr/>
        </p:nvSpPr>
        <p:spPr>
          <a:xfrm>
            <a:off x="484308" y="1133081"/>
            <a:ext cx="4358001" cy="179578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00526" indent="-200526" algn="l">
              <a:spcBef>
                <a:spcPts val="400"/>
              </a:spcBef>
              <a:buClr>
                <a:srgbClr val="F14E23"/>
              </a:buClr>
              <a:buSzPct val="100000"/>
              <a:buChar char="•"/>
              <a:defRPr b="0" sz="2000"/>
            </a:pPr>
            <a:r>
              <a:t>granular access granting system</a:t>
            </a:r>
          </a:p>
          <a:p>
            <a:pPr marL="200526" indent="-200526" algn="l">
              <a:spcBef>
                <a:spcPts val="400"/>
              </a:spcBef>
              <a:buClr>
                <a:srgbClr val="F14E23"/>
              </a:buClr>
              <a:buSzPct val="100000"/>
              <a:buChar char="•"/>
              <a:defRPr b="0" sz="2000"/>
            </a:pPr>
            <a:r>
              <a:t>API access</a:t>
            </a:r>
          </a:p>
          <a:p>
            <a:pPr marL="200526" indent="-200526" algn="l">
              <a:spcBef>
                <a:spcPts val="400"/>
              </a:spcBef>
              <a:buClr>
                <a:srgbClr val="F14E23"/>
              </a:buClr>
              <a:buSzPct val="100000"/>
              <a:buChar char="•"/>
              <a:defRPr b="0" sz="2000"/>
            </a:pPr>
            <a:r>
              <a:t>clean and intuitive interface</a:t>
            </a:r>
          </a:p>
          <a:p>
            <a:pPr marL="200526" indent="-200526" algn="l">
              <a:spcBef>
                <a:spcPts val="400"/>
              </a:spcBef>
              <a:buClr>
                <a:srgbClr val="F14E23"/>
              </a:buClr>
              <a:buSzPct val="100000"/>
              <a:buChar char="•"/>
              <a:defRPr b="0" sz="2000"/>
            </a:pPr>
            <a:r>
              <a:t>mercurial support</a:t>
            </a:r>
          </a:p>
          <a:p>
            <a:pPr marL="200526" indent="-200526" algn="l">
              <a:spcBef>
                <a:spcPts val="400"/>
              </a:spcBef>
              <a:buClr>
                <a:srgbClr val="F14E23"/>
              </a:buClr>
              <a:buSzPct val="100000"/>
              <a:buChar char="•"/>
              <a:defRPr b="0" sz="2000"/>
            </a:pPr>
            <a:r>
              <a:t>automatic analysis of dependencies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1">
                                            <p:bg/>
                                          </p:spTgt>
                                        </p:tgtEl>
                                        <p:attrNameLst>
                                          <p:attrName>style.visibility</p:attrName>
                                        </p:attrNameLst>
                                      </p:cBhvr>
                                      <p:to>
                                        <p:strVal val="visible"/>
                                      </p:to>
                                    </p:set>
                                    <p:animEffect filter="fade" transition="in">
                                      <p:cBhvr>
                                        <p:cTn id="7" dur="500"/>
                                        <p:tgtEl>
                                          <p:spTgt spid="201">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201">
                                            <p:txEl>
                                              <p:pRg st="0" end="0"/>
                                            </p:txEl>
                                          </p:spTgt>
                                        </p:tgtEl>
                                        <p:attrNameLst>
                                          <p:attrName>style.visibility</p:attrName>
                                        </p:attrNameLst>
                                      </p:cBhvr>
                                      <p:to>
                                        <p:strVal val="visible"/>
                                      </p:to>
                                    </p:set>
                                    <p:animEffect filter="fade" transition="in">
                                      <p:cBhvr>
                                        <p:cTn id="10" dur="500"/>
                                        <p:tgtEl>
                                          <p:spTgt spid="20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201">
                                            <p:txEl>
                                              <p:pRg st="1" end="1"/>
                                            </p:txEl>
                                          </p:spTgt>
                                        </p:tgtEl>
                                        <p:attrNameLst>
                                          <p:attrName>style.visibility</p:attrName>
                                        </p:attrNameLst>
                                      </p:cBhvr>
                                      <p:to>
                                        <p:strVal val="visible"/>
                                      </p:to>
                                    </p:set>
                                    <p:animEffect filter="fade" transition="in">
                                      <p:cBhvr>
                                        <p:cTn id="15" dur="500"/>
                                        <p:tgtEl>
                                          <p:spTgt spid="20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201">
                                            <p:txEl>
                                              <p:pRg st="2" end="2"/>
                                            </p:txEl>
                                          </p:spTgt>
                                        </p:tgtEl>
                                        <p:attrNameLst>
                                          <p:attrName>style.visibility</p:attrName>
                                        </p:attrNameLst>
                                      </p:cBhvr>
                                      <p:to>
                                        <p:strVal val="visible"/>
                                      </p:to>
                                    </p:set>
                                    <p:animEffect filter="fade" transition="in">
                                      <p:cBhvr>
                                        <p:cTn id="20" dur="500"/>
                                        <p:tgtEl>
                                          <p:spTgt spid="20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201">
                                            <p:txEl>
                                              <p:pRg st="3" end="3"/>
                                            </p:txEl>
                                          </p:spTgt>
                                        </p:tgtEl>
                                        <p:attrNameLst>
                                          <p:attrName>style.visibility</p:attrName>
                                        </p:attrNameLst>
                                      </p:cBhvr>
                                      <p:to>
                                        <p:strVal val="visible"/>
                                      </p:to>
                                    </p:set>
                                    <p:animEffect filter="fade" transition="in">
                                      <p:cBhvr>
                                        <p:cTn id="25" dur="500"/>
                                        <p:tgtEl>
                                          <p:spTgt spid="20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201">
                                            <p:txEl>
                                              <p:pRg st="4" end="4"/>
                                            </p:txEl>
                                          </p:spTgt>
                                        </p:tgtEl>
                                        <p:attrNameLst>
                                          <p:attrName>style.visibility</p:attrName>
                                        </p:attrNameLst>
                                      </p:cBhvr>
                                      <p:to>
                                        <p:strVal val="visible"/>
                                      </p:to>
                                    </p:set>
                                    <p:animEffect filter="fade" transition="in">
                                      <p:cBhvr>
                                        <p:cTn id="30" dur="500"/>
                                        <p:tgtEl>
                                          <p:spTgt spid="201">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1"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09" name="Group 209"/>
          <p:cNvGrpSpPr/>
          <p:nvPr/>
        </p:nvGrpSpPr>
        <p:grpSpPr>
          <a:xfrm>
            <a:off x="704324" y="561377"/>
            <a:ext cx="2324074" cy="630818"/>
            <a:chOff x="0" y="0"/>
            <a:chExt cx="2324073" cy="630817"/>
          </a:xfrm>
        </p:grpSpPr>
        <p:pic>
          <p:nvPicPr>
            <p:cNvPr id="205" name="2988888 (1).png"/>
            <p:cNvPicPr>
              <a:picLocks noChangeAspect="1"/>
            </p:cNvPicPr>
            <p:nvPr/>
          </p:nvPicPr>
          <p:blipFill>
            <a:blip r:embed="rId2">
              <a:extLst/>
            </a:blip>
            <a:stretch>
              <a:fillRect/>
            </a:stretch>
          </p:blipFill>
          <p:spPr>
            <a:xfrm>
              <a:off x="0" y="0"/>
              <a:ext cx="630818" cy="630818"/>
            </a:xfrm>
            <a:prstGeom prst="rect">
              <a:avLst/>
            </a:prstGeom>
            <a:ln w="12700" cap="flat">
              <a:noFill/>
              <a:miter lim="400000"/>
            </a:ln>
            <a:effectLst/>
          </p:spPr>
        </p:pic>
        <p:grpSp>
          <p:nvGrpSpPr>
            <p:cNvPr id="208" name="Group 208"/>
            <p:cNvGrpSpPr/>
            <p:nvPr/>
          </p:nvGrpSpPr>
          <p:grpSpPr>
            <a:xfrm>
              <a:off x="670844" y="100386"/>
              <a:ext cx="1653230" cy="374131"/>
              <a:chOff x="0" y="0"/>
              <a:chExt cx="1653228" cy="374129"/>
            </a:xfrm>
          </p:grpSpPr>
          <p:pic>
            <p:nvPicPr>
              <p:cNvPr id="206" name="logoScrutinizer.png"/>
              <p:cNvPicPr>
                <a:picLocks noChangeAspect="1"/>
              </p:cNvPicPr>
              <p:nvPr/>
            </p:nvPicPr>
            <p:blipFill>
              <a:blip r:embed="rId3">
                <a:extLst/>
              </a:blip>
              <a:srcRect l="27647" t="0" r="3488" b="23870"/>
              <a:stretch>
                <a:fillRect/>
              </a:stretch>
            </p:blipFill>
            <p:spPr>
              <a:xfrm>
                <a:off x="170851" y="0"/>
                <a:ext cx="1482378" cy="306064"/>
              </a:xfrm>
              <a:prstGeom prst="rect">
                <a:avLst/>
              </a:prstGeom>
              <a:ln w="12700" cap="flat">
                <a:noFill/>
                <a:miter lim="400000"/>
              </a:ln>
              <a:effectLst/>
            </p:spPr>
          </p:pic>
          <p:pic>
            <p:nvPicPr>
              <p:cNvPr id="207" name="logoScrutinizer.png"/>
              <p:cNvPicPr>
                <a:picLocks noChangeAspect="1"/>
              </p:cNvPicPr>
              <p:nvPr/>
            </p:nvPicPr>
            <p:blipFill>
              <a:blip r:embed="rId3">
                <a:extLst/>
              </a:blip>
              <a:srcRect l="17079" t="0" r="72403" b="0"/>
              <a:stretch>
                <a:fillRect/>
              </a:stretch>
            </p:blipFill>
            <p:spPr>
              <a:xfrm>
                <a:off x="0" y="68033"/>
                <a:ext cx="172368" cy="306097"/>
              </a:xfrm>
              <a:prstGeom prst="rect">
                <a:avLst/>
              </a:prstGeom>
              <a:ln w="12700" cap="flat">
                <a:noFill/>
                <a:miter lim="400000"/>
              </a:ln>
              <a:effectLst/>
            </p:spPr>
          </p:pic>
        </p:grpSp>
      </p:grpSp>
      <p:sp>
        <p:nvSpPr>
          <p:cNvPr id="210" name="Shape 210"/>
          <p:cNvSpPr/>
          <p:nvPr/>
        </p:nvSpPr>
        <p:spPr>
          <a:xfrm>
            <a:off x="2587042" y="1557337"/>
            <a:ext cx="2437622" cy="250190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00526" indent="-200526" algn="l">
              <a:spcBef>
                <a:spcPts val="400"/>
              </a:spcBef>
              <a:buClr>
                <a:srgbClr val="F14E23"/>
              </a:buClr>
              <a:buSzPct val="100000"/>
              <a:buChar char="•"/>
              <a:defRPr b="0" sz="2000"/>
            </a:pPr>
            <a:r>
              <a:t>Best Practice</a:t>
            </a:r>
          </a:p>
          <a:p>
            <a:pPr marL="200526" indent="-200526" algn="l">
              <a:spcBef>
                <a:spcPts val="400"/>
              </a:spcBef>
              <a:buClr>
                <a:srgbClr val="F14E23"/>
              </a:buClr>
              <a:buSzPct val="100000"/>
              <a:buChar char="•"/>
              <a:defRPr b="0" sz="2000"/>
            </a:pPr>
            <a:r>
              <a:t>Bug</a:t>
            </a:r>
          </a:p>
          <a:p>
            <a:pPr marL="200526" indent="-200526" algn="l">
              <a:spcBef>
                <a:spcPts val="400"/>
              </a:spcBef>
              <a:buClr>
                <a:srgbClr val="F14E23"/>
              </a:buClr>
              <a:buSzPct val="100000"/>
              <a:buChar char="•"/>
              <a:defRPr b="0" sz="2000"/>
            </a:pPr>
            <a:r>
              <a:t>Coding Style</a:t>
            </a:r>
          </a:p>
          <a:p>
            <a:pPr marL="200526" indent="-200526" algn="l">
              <a:spcBef>
                <a:spcPts val="400"/>
              </a:spcBef>
              <a:buClr>
                <a:srgbClr val="F14E23"/>
              </a:buClr>
              <a:buSzPct val="100000"/>
              <a:buChar char="•"/>
              <a:defRPr b="0" sz="2000"/>
            </a:pPr>
            <a:r>
              <a:t>Compatibility</a:t>
            </a:r>
          </a:p>
          <a:p>
            <a:pPr marL="200526" indent="-200526" algn="l">
              <a:spcBef>
                <a:spcPts val="400"/>
              </a:spcBef>
              <a:buClr>
                <a:srgbClr val="F14E23"/>
              </a:buClr>
              <a:buSzPct val="100000"/>
              <a:buChar char="•"/>
              <a:defRPr b="0" sz="2000"/>
            </a:pPr>
            <a:r>
              <a:t>Comprehensibility</a:t>
            </a:r>
          </a:p>
          <a:p>
            <a:pPr marL="200526" indent="-200526" algn="l">
              <a:spcBef>
                <a:spcPts val="400"/>
              </a:spcBef>
              <a:buClr>
                <a:srgbClr val="F14E23"/>
              </a:buClr>
              <a:buSzPct val="100000"/>
              <a:buChar char="•"/>
              <a:defRPr b="0" sz="2000"/>
            </a:pPr>
            <a:r>
              <a:t>Deprecated Code</a:t>
            </a:r>
          </a:p>
          <a:p>
            <a:pPr marL="200526" indent="-200526" algn="l">
              <a:spcBef>
                <a:spcPts val="400"/>
              </a:spcBef>
              <a:buClr>
                <a:srgbClr val="F14E23"/>
              </a:buClr>
              <a:buSzPct val="100000"/>
              <a:buChar char="•"/>
              <a:defRPr b="0" sz="2000"/>
            </a:pPr>
            <a:r>
              <a:t>Documentation</a:t>
            </a:r>
          </a:p>
        </p:txBody>
      </p:sp>
      <p:sp>
        <p:nvSpPr>
          <p:cNvPr id="211" name="Shape 211"/>
          <p:cNvSpPr/>
          <p:nvPr/>
        </p:nvSpPr>
        <p:spPr>
          <a:xfrm>
            <a:off x="5413194" y="1557337"/>
            <a:ext cx="1851115" cy="2148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00526" indent="-200526" algn="l">
              <a:spcBef>
                <a:spcPts val="400"/>
              </a:spcBef>
              <a:buClr>
                <a:srgbClr val="F14E23"/>
              </a:buClr>
              <a:buSzPct val="100000"/>
              <a:buChar char="•"/>
              <a:defRPr b="0" sz="2000"/>
            </a:pPr>
            <a:r>
              <a:t>Duplication</a:t>
            </a:r>
          </a:p>
          <a:p>
            <a:pPr marL="200526" indent="-200526" algn="l">
              <a:spcBef>
                <a:spcPts val="400"/>
              </a:spcBef>
              <a:buClr>
                <a:srgbClr val="F14E23"/>
              </a:buClr>
              <a:buSzPct val="100000"/>
              <a:buChar char="•"/>
              <a:defRPr b="0" sz="2000"/>
            </a:pPr>
            <a:r>
              <a:t>Naming</a:t>
            </a:r>
          </a:p>
          <a:p>
            <a:pPr marL="200526" indent="-200526" algn="l">
              <a:spcBef>
                <a:spcPts val="400"/>
              </a:spcBef>
              <a:buClr>
                <a:srgbClr val="F14E23"/>
              </a:buClr>
              <a:buSzPct val="100000"/>
              <a:buChar char="•"/>
              <a:defRPr b="0" sz="2000"/>
            </a:pPr>
            <a:r>
              <a:t>Performance</a:t>
            </a:r>
          </a:p>
          <a:p>
            <a:pPr marL="200526" indent="-200526" algn="l">
              <a:spcBef>
                <a:spcPts val="400"/>
              </a:spcBef>
              <a:buClr>
                <a:srgbClr val="F14E23"/>
              </a:buClr>
              <a:buSzPct val="100000"/>
              <a:buChar char="•"/>
              <a:defRPr b="0" sz="2000"/>
            </a:pPr>
            <a:r>
              <a:t>Security</a:t>
            </a:r>
          </a:p>
          <a:p>
            <a:pPr marL="200526" indent="-200526" algn="l">
              <a:spcBef>
                <a:spcPts val="400"/>
              </a:spcBef>
              <a:buClr>
                <a:srgbClr val="F14E23"/>
              </a:buClr>
              <a:buSzPct val="100000"/>
              <a:buChar char="•"/>
              <a:defRPr b="0" sz="2000"/>
            </a:pPr>
            <a:r>
              <a:t>Unused Code</a:t>
            </a:r>
          </a:p>
          <a:p>
            <a:pPr marL="200526" indent="-200526" algn="l">
              <a:spcBef>
                <a:spcPts val="400"/>
              </a:spcBef>
              <a:buClr>
                <a:srgbClr val="F14E23"/>
              </a:buClr>
              <a:buSzPct val="100000"/>
              <a:buChar char="•"/>
              <a:defRPr b="0" sz="2000"/>
            </a:pPr>
            <a:r>
              <a:t>Severity</a:t>
            </a:r>
          </a:p>
        </p:txBody>
      </p:sp>
      <p:pic>
        <p:nvPicPr>
          <p:cNvPr id="212" name=""/>
          <p:cNvPicPr>
            <a:picLocks noChangeAspect="0"/>
          </p:cNvPicPr>
          <p:nvPr/>
        </p:nvPicPr>
        <p:blipFill>
          <a:blip r:embed="rId4">
            <a:extLst/>
          </a:blip>
          <a:stretch>
            <a:fillRect/>
          </a:stretch>
        </p:blipFill>
        <p:spPr>
          <a:xfrm>
            <a:off x="1956690" y="1279515"/>
            <a:ext cx="6555484" cy="38101"/>
          </a:xfrm>
          <a:prstGeom prst="rect">
            <a:avLst/>
          </a:prstGeom>
        </p:spPr>
      </p:pic>
      <p:pic>
        <p:nvPicPr>
          <p:cNvPr id="214" name=""/>
          <p:cNvPicPr>
            <a:picLocks noChangeAspect="0"/>
          </p:cNvPicPr>
          <p:nvPr/>
        </p:nvPicPr>
        <p:blipFill>
          <a:blip r:embed="rId5">
            <a:extLst/>
          </a:blip>
          <a:stretch>
            <a:fillRect/>
          </a:stretch>
        </p:blipFill>
        <p:spPr>
          <a:xfrm rot="16200000">
            <a:off x="1355202" y="1848466"/>
            <a:ext cx="1564204" cy="38101"/>
          </a:xfrm>
          <a:prstGeom prst="rect">
            <a:avLst/>
          </a:prstGeom>
        </p:spPr>
      </p:pic>
      <p:sp>
        <p:nvSpPr>
          <p:cNvPr id="216" name="Shape 216"/>
          <p:cNvSpPr/>
          <p:nvPr/>
        </p:nvSpPr>
        <p:spPr>
          <a:xfrm>
            <a:off x="7398243" y="776348"/>
            <a:ext cx="1110436"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spcBef>
                <a:spcPts val="600"/>
              </a:spcBef>
              <a:defRPr sz="2500">
                <a:solidFill>
                  <a:srgbClr val="BD3A1A"/>
                </a:solidFill>
              </a:defRPr>
            </a:lvl1pPr>
          </a:lstStyle>
          <a:p>
            <a:pPr/>
            <a:r>
              <a:t>checks</a:t>
            </a:r>
          </a:p>
        </p:txBody>
      </p:sp>
      <p:grpSp>
        <p:nvGrpSpPr>
          <p:cNvPr id="219" name="Group 219"/>
          <p:cNvGrpSpPr/>
          <p:nvPr/>
        </p:nvGrpSpPr>
        <p:grpSpPr>
          <a:xfrm>
            <a:off x="4162867" y="216385"/>
            <a:ext cx="1371601" cy="1371601"/>
            <a:chOff x="0" y="0"/>
            <a:chExt cx="1371600" cy="1371600"/>
          </a:xfrm>
        </p:grpSpPr>
        <p:sp>
          <p:nvSpPr>
            <p:cNvPr id="218" name="Shape 218"/>
            <p:cNvSpPr/>
            <p:nvPr/>
          </p:nvSpPr>
          <p:spPr>
            <a:xfrm>
              <a:off x="50800" y="50800"/>
              <a:ext cx="1270000" cy="1270000"/>
            </a:xfrm>
            <a:prstGeom prst="ellipse">
              <a:avLst/>
            </a:prstGeom>
            <a:solidFill>
              <a:srgbClr val="FFFFFF"/>
            </a:solidFill>
            <a:ln>
              <a:noFill/>
            </a:ln>
            <a:effectLst/>
          </p:spPr>
          <p:txBody>
            <a:bodyPr wrap="square" lIns="45719" tIns="45719" rIns="45719" bIns="45719" numCol="1" anchor="ctr">
              <a:noAutofit/>
            </a:bodyPr>
            <a:lstStyle/>
            <a:p>
              <a:pPr defTabSz="457200">
                <a:defRPr b="0" sz="2200"/>
              </a:pPr>
            </a:p>
          </p:txBody>
        </p:sp>
        <p:pic>
          <p:nvPicPr>
            <p:cNvPr id="217" name=""/>
            <p:cNvPicPr>
              <a:picLocks noChangeAspect="0"/>
            </p:cNvPicPr>
            <p:nvPr/>
          </p:nvPicPr>
          <p:blipFill>
            <a:blip r:embed="rId6">
              <a:extLst/>
            </a:blip>
            <a:stretch>
              <a:fillRect/>
            </a:stretch>
          </p:blipFill>
          <p:spPr>
            <a:xfrm>
              <a:off x="0" y="0"/>
              <a:ext cx="1371600" cy="1371600"/>
            </a:xfrm>
            <a:prstGeom prst="rect">
              <a:avLst/>
            </a:prstGeom>
            <a:effectLst/>
          </p:spPr>
        </p:pic>
      </p:grpSp>
      <p:grpSp>
        <p:nvGrpSpPr>
          <p:cNvPr id="222" name="Group 222"/>
          <p:cNvGrpSpPr/>
          <p:nvPr/>
        </p:nvGrpSpPr>
        <p:grpSpPr>
          <a:xfrm rot="360000">
            <a:off x="4302728" y="489696"/>
            <a:ext cx="1012076" cy="791624"/>
            <a:chOff x="0" y="0"/>
            <a:chExt cx="1012075" cy="791622"/>
          </a:xfrm>
        </p:grpSpPr>
        <p:sp>
          <p:nvSpPr>
            <p:cNvPr id="221" name="Shape 221"/>
            <p:cNvSpPr/>
            <p:nvPr/>
          </p:nvSpPr>
          <p:spPr>
            <a:xfrm>
              <a:off x="81216" y="80797"/>
              <a:ext cx="858238" cy="64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1193"/>
                  </a:moveTo>
                  <a:lnTo>
                    <a:pt x="4598" y="5150"/>
                  </a:lnTo>
                  <a:lnTo>
                    <a:pt x="12040" y="16608"/>
                  </a:lnTo>
                  <a:lnTo>
                    <a:pt x="15928" y="0"/>
                  </a:lnTo>
                  <a:lnTo>
                    <a:pt x="21600" y="5195"/>
                  </a:lnTo>
                  <a:lnTo>
                    <a:pt x="12300" y="21600"/>
                  </a:lnTo>
                  <a:lnTo>
                    <a:pt x="0" y="11193"/>
                  </a:lnTo>
                  <a:close/>
                </a:path>
              </a:pathLst>
            </a:custGeom>
            <a:solidFill>
              <a:srgbClr val="F14E23"/>
            </a:solidFill>
            <a:ln>
              <a:noFill/>
            </a:ln>
            <a:effectLst/>
          </p:spPr>
          <p:txBody>
            <a:bodyPr wrap="square" lIns="45719" tIns="45719" rIns="45719" bIns="45719" numCol="1" anchor="t">
              <a:noAutofit/>
            </a:bodyPr>
            <a:lstStyle/>
            <a:p>
              <a:pPr algn="l" defTabSz="457200">
                <a:defRPr b="0" sz="2500"/>
              </a:pPr>
            </a:p>
          </p:txBody>
        </p:sp>
        <p:pic>
          <p:nvPicPr>
            <p:cNvPr id="220" name=""/>
            <p:cNvPicPr>
              <a:picLocks noChangeAspect="0"/>
            </p:cNvPicPr>
            <p:nvPr/>
          </p:nvPicPr>
          <p:blipFill>
            <a:blip r:embed="rId7">
              <a:extLst/>
            </a:blip>
            <a:stretch>
              <a:fillRect/>
            </a:stretch>
          </p:blipFill>
          <p:spPr>
            <a:xfrm>
              <a:off x="0" y="0"/>
              <a:ext cx="1012076" cy="791623"/>
            </a:xfrm>
            <a:prstGeom prst="rect">
              <a:avLst/>
            </a:prstGeom>
            <a:effectLst/>
          </p:spPr>
        </p:pic>
      </p:grpSp>
      <p:pic>
        <p:nvPicPr>
          <p:cNvPr id="223" name=""/>
          <p:cNvPicPr>
            <a:picLocks noChangeAspect="0"/>
          </p:cNvPicPr>
          <p:nvPr/>
        </p:nvPicPr>
        <p:blipFill>
          <a:blip r:embed="rId8">
            <a:extLst/>
          </a:blip>
          <a:stretch>
            <a:fillRect/>
          </a:stretch>
        </p:blipFill>
        <p:spPr>
          <a:xfrm rot="10800000">
            <a:off x="3174362" y="637680"/>
            <a:ext cx="991227" cy="555196"/>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0"/>
                                        </p:tgtEl>
                                        <p:attrNameLst>
                                          <p:attrName>style.visibility</p:attrName>
                                        </p:attrNameLst>
                                      </p:cBhvr>
                                      <p:to>
                                        <p:strVal val="visible"/>
                                      </p:to>
                                    </p:set>
                                    <p:animEffect filter="fade" transition="in">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11"/>
                                        </p:tgtEl>
                                        <p:attrNameLst>
                                          <p:attrName>style.visibility</p:attrName>
                                        </p:attrNameLst>
                                      </p:cBhvr>
                                      <p:to>
                                        <p:strVal val="visible"/>
                                      </p:to>
                                    </p:set>
                                    <p:animEffect filter="fade" transition="in">
                                      <p:cBhvr>
                                        <p:cTn id="12" dur="5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 grpId="1"/>
      <p:bldP build="whole" bldLvl="1" animBg="1" rev="0" advAuto="0" spid="211" grpId="2"/>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30" name="Group 230"/>
          <p:cNvGrpSpPr/>
          <p:nvPr/>
        </p:nvGrpSpPr>
        <p:grpSpPr>
          <a:xfrm>
            <a:off x="704324" y="561377"/>
            <a:ext cx="2324074" cy="630818"/>
            <a:chOff x="0" y="0"/>
            <a:chExt cx="2324073" cy="630817"/>
          </a:xfrm>
        </p:grpSpPr>
        <p:pic>
          <p:nvPicPr>
            <p:cNvPr id="226" name="2988888 (1).png"/>
            <p:cNvPicPr>
              <a:picLocks noChangeAspect="1"/>
            </p:cNvPicPr>
            <p:nvPr/>
          </p:nvPicPr>
          <p:blipFill>
            <a:blip r:embed="rId2">
              <a:extLst/>
            </a:blip>
            <a:stretch>
              <a:fillRect/>
            </a:stretch>
          </p:blipFill>
          <p:spPr>
            <a:xfrm>
              <a:off x="0" y="0"/>
              <a:ext cx="630818" cy="630818"/>
            </a:xfrm>
            <a:prstGeom prst="rect">
              <a:avLst/>
            </a:prstGeom>
            <a:ln w="12700" cap="flat">
              <a:noFill/>
              <a:miter lim="400000"/>
            </a:ln>
            <a:effectLst/>
          </p:spPr>
        </p:pic>
        <p:grpSp>
          <p:nvGrpSpPr>
            <p:cNvPr id="229" name="Group 229"/>
            <p:cNvGrpSpPr/>
            <p:nvPr/>
          </p:nvGrpSpPr>
          <p:grpSpPr>
            <a:xfrm>
              <a:off x="670844" y="100386"/>
              <a:ext cx="1653230" cy="374131"/>
              <a:chOff x="0" y="0"/>
              <a:chExt cx="1653228" cy="374129"/>
            </a:xfrm>
          </p:grpSpPr>
          <p:pic>
            <p:nvPicPr>
              <p:cNvPr id="227" name="logoScrutinizer.png"/>
              <p:cNvPicPr>
                <a:picLocks noChangeAspect="1"/>
              </p:cNvPicPr>
              <p:nvPr/>
            </p:nvPicPr>
            <p:blipFill>
              <a:blip r:embed="rId3">
                <a:extLst/>
              </a:blip>
              <a:srcRect l="27647" t="0" r="3488" b="23870"/>
              <a:stretch>
                <a:fillRect/>
              </a:stretch>
            </p:blipFill>
            <p:spPr>
              <a:xfrm>
                <a:off x="170851" y="0"/>
                <a:ext cx="1482378" cy="306064"/>
              </a:xfrm>
              <a:prstGeom prst="rect">
                <a:avLst/>
              </a:prstGeom>
              <a:ln w="12700" cap="flat">
                <a:noFill/>
                <a:miter lim="400000"/>
              </a:ln>
              <a:effectLst/>
            </p:spPr>
          </p:pic>
          <p:pic>
            <p:nvPicPr>
              <p:cNvPr id="228" name="logoScrutinizer.png"/>
              <p:cNvPicPr>
                <a:picLocks noChangeAspect="1"/>
              </p:cNvPicPr>
              <p:nvPr/>
            </p:nvPicPr>
            <p:blipFill>
              <a:blip r:embed="rId3">
                <a:extLst/>
              </a:blip>
              <a:srcRect l="17079" t="0" r="72403" b="0"/>
              <a:stretch>
                <a:fillRect/>
              </a:stretch>
            </p:blipFill>
            <p:spPr>
              <a:xfrm>
                <a:off x="0" y="68033"/>
                <a:ext cx="172368" cy="306097"/>
              </a:xfrm>
              <a:prstGeom prst="rect">
                <a:avLst/>
              </a:prstGeom>
              <a:ln w="12700" cap="flat">
                <a:noFill/>
                <a:miter lim="400000"/>
              </a:ln>
              <a:effectLst/>
            </p:spPr>
          </p:pic>
        </p:grpSp>
      </p:grpSp>
      <p:sp>
        <p:nvSpPr>
          <p:cNvPr id="231" name="Shape 231"/>
          <p:cNvSpPr/>
          <p:nvPr/>
        </p:nvSpPr>
        <p:spPr>
          <a:xfrm>
            <a:off x="1278942" y="1766609"/>
            <a:ext cx="2971811" cy="2148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algn="l">
              <a:spcBef>
                <a:spcPts val="400"/>
              </a:spcBef>
              <a:buClr>
                <a:srgbClr val="F14E23"/>
              </a:buClr>
              <a:buSzPct val="100000"/>
              <a:buChar char="•"/>
              <a:defRPr b="0" sz="2000"/>
            </a:pPr>
            <a:r>
              <a:t>introduced by</a:t>
            </a:r>
          </a:p>
          <a:p>
            <a:pPr marL="200526" indent="-200526" algn="l">
              <a:spcBef>
                <a:spcPts val="400"/>
              </a:spcBef>
              <a:buClr>
                <a:srgbClr val="F14E23"/>
              </a:buClr>
              <a:buSzPct val="100000"/>
              <a:buChar char="•"/>
              <a:defRPr b="0" sz="2000"/>
            </a:pPr>
            <a:r>
              <a:t>hot spots</a:t>
            </a:r>
          </a:p>
          <a:p>
            <a:pPr marL="200526" indent="-200526" algn="l">
              <a:spcBef>
                <a:spcPts val="400"/>
              </a:spcBef>
              <a:buClr>
                <a:srgbClr val="F14E23"/>
              </a:buClr>
              <a:buSzPct val="100000"/>
              <a:buChar char="•"/>
              <a:defRPr b="0" sz="2000"/>
            </a:pPr>
            <a:r>
              <a:t>severity levels</a:t>
            </a:r>
          </a:p>
          <a:p>
            <a:pPr marL="200526" indent="-200526" algn="l">
              <a:spcBef>
                <a:spcPts val="400"/>
              </a:spcBef>
              <a:buClr>
                <a:srgbClr val="F14E23"/>
              </a:buClr>
              <a:buSzPct val="100000"/>
              <a:buChar char="•"/>
              <a:defRPr b="0" sz="2000"/>
            </a:pPr>
            <a:r>
              <a:t>quality score</a:t>
            </a:r>
          </a:p>
          <a:p>
            <a:pPr marL="200526" indent="-200526" algn="l">
              <a:spcBef>
                <a:spcPts val="400"/>
              </a:spcBef>
              <a:buClr>
                <a:srgbClr val="F14E23"/>
              </a:buClr>
              <a:buSzPct val="100000"/>
              <a:buChar char="•"/>
              <a:defRPr b="0" sz="2000"/>
            </a:pPr>
            <a:r>
              <a:t>automatic patches</a:t>
            </a:r>
          </a:p>
          <a:p>
            <a:pPr marL="200526" indent="-200526" algn="l">
              <a:spcBef>
                <a:spcPts val="400"/>
              </a:spcBef>
              <a:buClr>
                <a:srgbClr val="F14E23"/>
              </a:buClr>
              <a:buSzPct val="100000"/>
              <a:buChar char="•"/>
              <a:defRPr b="0" sz="2000"/>
            </a:pPr>
            <a:r>
              <a:t>filtering false-positives</a:t>
            </a:r>
          </a:p>
        </p:txBody>
      </p:sp>
      <p:pic>
        <p:nvPicPr>
          <p:cNvPr id="232" name=""/>
          <p:cNvPicPr>
            <a:picLocks noChangeAspect="0"/>
          </p:cNvPicPr>
          <p:nvPr/>
        </p:nvPicPr>
        <p:blipFill>
          <a:blip r:embed="rId4">
            <a:extLst/>
          </a:blip>
          <a:stretch>
            <a:fillRect/>
          </a:stretch>
        </p:blipFill>
        <p:spPr>
          <a:xfrm>
            <a:off x="1021007" y="1488787"/>
            <a:ext cx="7491168" cy="38101"/>
          </a:xfrm>
          <a:prstGeom prst="rect">
            <a:avLst/>
          </a:prstGeom>
        </p:spPr>
      </p:pic>
      <p:sp>
        <p:nvSpPr>
          <p:cNvPr id="234" name="Shape 234"/>
          <p:cNvSpPr/>
          <p:nvPr/>
        </p:nvSpPr>
        <p:spPr>
          <a:xfrm>
            <a:off x="6259707" y="985620"/>
            <a:ext cx="2248972"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spcBef>
                <a:spcPts val="600"/>
              </a:spcBef>
              <a:defRPr sz="2500">
                <a:solidFill>
                  <a:srgbClr val="BD3A1A"/>
                </a:solidFill>
              </a:defRPr>
            </a:lvl1pPr>
          </a:lstStyle>
          <a:p>
            <a:pPr/>
            <a:r>
              <a:t>other features</a:t>
            </a:r>
          </a:p>
        </p:txBody>
      </p:sp>
      <p:sp>
        <p:nvSpPr>
          <p:cNvPr id="235" name="Shape 235"/>
          <p:cNvSpPr/>
          <p:nvPr/>
        </p:nvSpPr>
        <p:spPr>
          <a:xfrm>
            <a:off x="4261030" y="1766609"/>
            <a:ext cx="4505457" cy="10896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00526" indent="-200526" algn="l">
              <a:spcBef>
                <a:spcPts val="400"/>
              </a:spcBef>
              <a:buClr>
                <a:srgbClr val="F14E23"/>
              </a:buClr>
              <a:buSzPct val="100000"/>
              <a:buChar char="•"/>
              <a:defRPr b="0" sz="2000"/>
            </a:pPr>
            <a:r>
              <a:t>scheduled &amp; hook based inspections</a:t>
            </a:r>
          </a:p>
          <a:p>
            <a:pPr marL="200526" indent="-200526" algn="l">
              <a:spcBef>
                <a:spcPts val="400"/>
              </a:spcBef>
              <a:buClr>
                <a:srgbClr val="F14E23"/>
              </a:buClr>
              <a:buSzPct val="100000"/>
              <a:buChar char="•"/>
              <a:defRPr b="0" sz="2000"/>
            </a:pPr>
            <a:r>
              <a:t>3rd party checks support</a:t>
            </a:r>
          </a:p>
          <a:p>
            <a:pPr marL="200526" indent="-200526" algn="l">
              <a:spcBef>
                <a:spcPts val="400"/>
              </a:spcBef>
              <a:buClr>
                <a:srgbClr val="F14E23"/>
              </a:buClr>
              <a:buSzPct val="100000"/>
              <a:buChar char="•"/>
              <a:defRPr b="0" sz="2000"/>
            </a:pPr>
            <a:r>
              <a:t>automatic analysis of dependencies</a:t>
            </a:r>
          </a:p>
        </p:txBody>
      </p:sp>
      <p:grpSp>
        <p:nvGrpSpPr>
          <p:cNvPr id="238" name="Group 238"/>
          <p:cNvGrpSpPr/>
          <p:nvPr/>
        </p:nvGrpSpPr>
        <p:grpSpPr>
          <a:xfrm rot="21208434">
            <a:off x="4688574" y="3179826"/>
            <a:ext cx="4151939" cy="1011050"/>
            <a:chOff x="0" y="0"/>
            <a:chExt cx="4151938" cy="1011049"/>
          </a:xfrm>
        </p:grpSpPr>
        <p:sp>
          <p:nvSpPr>
            <p:cNvPr id="237" name="Shape 237"/>
            <p:cNvSpPr/>
            <p:nvPr/>
          </p:nvSpPr>
          <p:spPr>
            <a:xfrm>
              <a:off x="50800" y="50799"/>
              <a:ext cx="4050339" cy="909451"/>
            </a:xfrm>
            <a:prstGeom prst="rect">
              <a:avLst/>
            </a:prstGeom>
            <a:noFill/>
            <a:ln>
              <a:noFill/>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p>
              <a:pPr defTabSz="457200">
                <a:defRPr b="0" sz="2000"/>
              </a:pPr>
              <a:r>
                <a:t>... many more at</a:t>
              </a:r>
              <a:br/>
              <a:r>
                <a:t> </a:t>
              </a:r>
              <a:r>
                <a:rPr u="sng">
                  <a:solidFill>
                    <a:srgbClr val="535353"/>
                  </a:solidFill>
                  <a:uFill>
                    <a:solidFill>
                      <a:srgbClr val="CDCDCD"/>
                    </a:solidFill>
                  </a:uFill>
                  <a:hlinkClick r:id="rId5" invalidUrl="" action="" tgtFrame="" tooltip="" history="1" highlightClick="0" endSnd="0"/>
                </a:rPr>
                <a:t>https://scrutinizer-ci.com</a:t>
              </a:r>
            </a:p>
          </p:txBody>
        </p:sp>
        <p:pic>
          <p:nvPicPr>
            <p:cNvPr id="236" name=""/>
            <p:cNvPicPr>
              <a:picLocks noChangeAspect="0"/>
            </p:cNvPicPr>
            <p:nvPr/>
          </p:nvPicPr>
          <p:blipFill>
            <a:blip r:embed="rId6">
              <a:extLst/>
            </a:blip>
            <a:stretch>
              <a:fillRect/>
            </a:stretch>
          </p:blipFill>
          <p:spPr>
            <a:xfrm>
              <a:off x="-1" y="-1"/>
              <a:ext cx="4151940" cy="1011051"/>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31"/>
                                        </p:tgtEl>
                                        <p:attrNameLst>
                                          <p:attrName>style.visibility</p:attrName>
                                        </p:attrNameLst>
                                      </p:cBhvr>
                                      <p:to>
                                        <p:strVal val="visible"/>
                                      </p:to>
                                    </p:set>
                                    <p:animEffect filter="fade" transition="in">
                                      <p:cBhvr>
                                        <p:cTn id="7" dur="500"/>
                                        <p:tgtEl>
                                          <p:spTgt spid="23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35"/>
                                        </p:tgtEl>
                                        <p:attrNameLst>
                                          <p:attrName>style.visibility</p:attrName>
                                        </p:attrNameLst>
                                      </p:cBhvr>
                                      <p:to>
                                        <p:strVal val="visible"/>
                                      </p:to>
                                    </p:set>
                                    <p:animEffect filter="fade" transition="in">
                                      <p:cBhvr>
                                        <p:cTn id="12" dur="500"/>
                                        <p:tgtEl>
                                          <p:spTgt spid="23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238"/>
                                        </p:tgtEl>
                                        <p:attrNameLst>
                                          <p:attrName>style.visibility</p:attrName>
                                        </p:attrNameLst>
                                      </p:cBhvr>
                                      <p:to>
                                        <p:strVal val="visible"/>
                                      </p:to>
                                    </p:set>
                                    <p:animEffect filter="fade" transition="in">
                                      <p:cBhvr>
                                        <p:cTn id="17" dur="5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5" grpId="2"/>
      <p:bldP build="whole" bldLvl="1" animBg="1" rev="0" advAuto="0" spid="231" grpId="1"/>
      <p:bldP build="whole" bldLvl="1" animBg="1" rev="0" advAuto="0" spid="238" grpId="3"/>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7" name="Group 37"/>
          <p:cNvGrpSpPr/>
          <p:nvPr/>
        </p:nvGrpSpPr>
        <p:grpSpPr>
          <a:xfrm>
            <a:off x="-4286" y="91548"/>
            <a:ext cx="9160987" cy="4569353"/>
            <a:chOff x="0" y="0"/>
            <a:chExt cx="9160985" cy="4569352"/>
          </a:xfrm>
        </p:grpSpPr>
        <p:pic>
          <p:nvPicPr>
            <p:cNvPr id="35" name="Screen Shot 2016-10-11 at 9.08.36 .png"/>
            <p:cNvPicPr>
              <a:picLocks noChangeAspect="0"/>
            </p:cNvPicPr>
            <p:nvPr/>
          </p:nvPicPr>
          <p:blipFill>
            <a:blip r:embed="rId3">
              <a:extLst/>
            </a:blip>
            <a:srcRect l="2838" t="0" r="1403" b="23898"/>
            <a:stretch>
              <a:fillRect/>
            </a:stretch>
          </p:blipFill>
          <p:spPr>
            <a:xfrm>
              <a:off x="0" y="0"/>
              <a:ext cx="9152571" cy="4559300"/>
            </a:xfrm>
            <a:prstGeom prst="rect">
              <a:avLst/>
            </a:prstGeom>
            <a:ln w="12700" cap="flat">
              <a:noFill/>
              <a:miter lim="400000"/>
            </a:ln>
            <a:effectLst/>
          </p:spPr>
        </p:pic>
        <p:sp>
          <p:nvSpPr>
            <p:cNvPr id="36" name="Shape 36"/>
            <p:cNvSpPr/>
            <p:nvPr/>
          </p:nvSpPr>
          <p:spPr>
            <a:xfrm flipV="1">
              <a:off x="1183" y="4550302"/>
              <a:ext cx="9159803" cy="19051"/>
            </a:xfrm>
            <a:prstGeom prst="line">
              <a:avLst/>
            </a:prstGeom>
            <a:noFill/>
            <a:ln w="127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pic>
        <p:nvPicPr>
          <p:cNvPr id="38" name="VAIMO-X-Logo-Yellow-white-text.png"/>
          <p:cNvPicPr>
            <a:picLocks noChangeAspect="1"/>
          </p:cNvPicPr>
          <p:nvPr/>
        </p:nvPicPr>
        <p:blipFill>
          <a:blip r:embed="rId4">
            <a:extLst/>
          </a:blip>
          <a:srcRect l="0" t="0" r="0" b="0"/>
          <a:stretch>
            <a:fillRect/>
          </a:stretch>
        </p:blipFill>
        <p:spPr>
          <a:xfrm>
            <a:off x="2978810" y="1928018"/>
            <a:ext cx="3009201" cy="1033464"/>
          </a:xfrm>
          <a:prstGeom prst="rect">
            <a:avLst/>
          </a:prstGeom>
          <a:ln w="12700">
            <a:miter lim="400000"/>
          </a:ln>
        </p:spPr>
      </p:pic>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nvSpPr>
        <p:spPr>
          <a:xfrm>
            <a:off x="701653" y="475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Fully automated analysis flow</a:t>
            </a:r>
          </a:p>
        </p:txBody>
      </p:sp>
      <p:grpSp>
        <p:nvGrpSpPr>
          <p:cNvPr id="243" name="Group 243"/>
          <p:cNvGrpSpPr/>
          <p:nvPr/>
        </p:nvGrpSpPr>
        <p:grpSpPr>
          <a:xfrm>
            <a:off x="488532" y="1259687"/>
            <a:ext cx="2821380" cy="1166160"/>
            <a:chOff x="0" y="0"/>
            <a:chExt cx="2821379" cy="1166158"/>
          </a:xfrm>
        </p:grpSpPr>
        <p:sp>
          <p:nvSpPr>
            <p:cNvPr id="241" name="Shape 241"/>
            <p:cNvSpPr/>
            <p:nvPr/>
          </p:nvSpPr>
          <p:spPr>
            <a:xfrm>
              <a:off x="1067970" y="177702"/>
              <a:ext cx="1753410" cy="734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defTabSz="800100">
                <a:lnSpc>
                  <a:spcPct val="120000"/>
                </a:lnSpc>
                <a:defRPr b="0" sz="1800">
                  <a:latin typeface="+mn-lt"/>
                  <a:ea typeface="+mn-ea"/>
                  <a:cs typeface="+mn-cs"/>
                  <a:sym typeface="Helvetica"/>
                </a:defRPr>
              </a:lvl1pPr>
            </a:lstStyle>
            <a:p>
              <a:pPr/>
              <a:r>
                <a:t>Jenkins job for project analysis</a:t>
              </a:r>
            </a:p>
          </p:txBody>
        </p:sp>
        <p:pic>
          <p:nvPicPr>
            <p:cNvPr id="242" name="Jenkins.sh-600x600.png"/>
            <p:cNvPicPr>
              <a:picLocks noChangeAspect="1"/>
            </p:cNvPicPr>
            <p:nvPr/>
          </p:nvPicPr>
          <p:blipFill>
            <a:blip r:embed="rId3">
              <a:extLst/>
            </a:blip>
            <a:stretch>
              <a:fillRect/>
            </a:stretch>
          </p:blipFill>
          <p:spPr>
            <a:xfrm>
              <a:off x="0" y="0"/>
              <a:ext cx="1166159" cy="1166159"/>
            </a:xfrm>
            <a:prstGeom prst="rect">
              <a:avLst/>
            </a:prstGeom>
            <a:ln w="12700" cap="flat">
              <a:noFill/>
              <a:miter lim="400000"/>
            </a:ln>
            <a:effectLst/>
          </p:spPr>
        </p:pic>
      </p:grpSp>
      <p:grpSp>
        <p:nvGrpSpPr>
          <p:cNvPr id="249" name="Group 249"/>
          <p:cNvGrpSpPr/>
          <p:nvPr/>
        </p:nvGrpSpPr>
        <p:grpSpPr>
          <a:xfrm>
            <a:off x="3402782" y="1259687"/>
            <a:ext cx="3642941" cy="1166160"/>
            <a:chOff x="-44450" y="0"/>
            <a:chExt cx="3642940" cy="1166158"/>
          </a:xfrm>
        </p:grpSpPr>
        <p:pic>
          <p:nvPicPr>
            <p:cNvPr id="244" name=""/>
            <p:cNvPicPr>
              <a:picLocks noChangeAspect="0"/>
            </p:cNvPicPr>
            <p:nvPr/>
          </p:nvPicPr>
          <p:blipFill>
            <a:blip r:embed="rId4">
              <a:extLst/>
            </a:blip>
            <a:stretch>
              <a:fillRect/>
            </a:stretch>
          </p:blipFill>
          <p:spPr>
            <a:xfrm>
              <a:off x="-44450" y="324109"/>
              <a:ext cx="570360" cy="399047"/>
            </a:xfrm>
            <a:prstGeom prst="rect">
              <a:avLst/>
            </a:prstGeom>
            <a:effectLst/>
          </p:spPr>
        </p:pic>
        <p:grpSp>
          <p:nvGrpSpPr>
            <p:cNvPr id="248" name="Group 248"/>
            <p:cNvGrpSpPr/>
            <p:nvPr/>
          </p:nvGrpSpPr>
          <p:grpSpPr>
            <a:xfrm>
              <a:off x="567792" y="0"/>
              <a:ext cx="3030699" cy="1166159"/>
              <a:chOff x="0" y="0"/>
              <a:chExt cx="3030697" cy="1166158"/>
            </a:xfrm>
          </p:grpSpPr>
          <p:sp>
            <p:nvSpPr>
              <p:cNvPr id="246" name="Shape 246"/>
              <p:cNvSpPr/>
              <p:nvPr/>
            </p:nvSpPr>
            <p:spPr>
              <a:xfrm>
                <a:off x="1123619" y="57299"/>
                <a:ext cx="1907079" cy="1051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00100">
                  <a:lnSpc>
                    <a:spcPct val="120000"/>
                  </a:lnSpc>
                  <a:defRPr b="0" sz="1800">
                    <a:latin typeface="+mn-lt"/>
                    <a:ea typeface="+mn-ea"/>
                    <a:cs typeface="+mn-cs"/>
                    <a:sym typeface="Helvetica"/>
                  </a:defRPr>
                </a:pPr>
                <a:r>
                  <a:t>Jenkins job for project converting</a:t>
                </a:r>
                <a:br/>
                <a:r>
                  <a:t>(HG to GIT)</a:t>
                </a:r>
              </a:p>
            </p:txBody>
          </p:sp>
          <p:pic>
            <p:nvPicPr>
              <p:cNvPr id="247" name="Jenkins.sh-600x600.png"/>
              <p:cNvPicPr>
                <a:picLocks noChangeAspect="1"/>
              </p:cNvPicPr>
              <p:nvPr/>
            </p:nvPicPr>
            <p:blipFill>
              <a:blip r:embed="rId3">
                <a:extLst/>
              </a:blip>
              <a:stretch>
                <a:fillRect/>
              </a:stretch>
            </p:blipFill>
            <p:spPr>
              <a:xfrm>
                <a:off x="0" y="0"/>
                <a:ext cx="1166159" cy="1166159"/>
              </a:xfrm>
              <a:prstGeom prst="rect">
                <a:avLst/>
              </a:prstGeom>
              <a:ln w="12700" cap="flat">
                <a:noFill/>
                <a:miter lim="400000"/>
              </a:ln>
              <a:effectLst/>
            </p:spPr>
          </p:pic>
        </p:grpSp>
      </p:grpSp>
      <p:grpSp>
        <p:nvGrpSpPr>
          <p:cNvPr id="255" name="Group 255"/>
          <p:cNvGrpSpPr/>
          <p:nvPr/>
        </p:nvGrpSpPr>
        <p:grpSpPr>
          <a:xfrm>
            <a:off x="6693253" y="1680819"/>
            <a:ext cx="2715229" cy="1701211"/>
            <a:chOff x="0" y="-161087"/>
            <a:chExt cx="2715228" cy="1701210"/>
          </a:xfrm>
        </p:grpSpPr>
        <p:grpSp>
          <p:nvGrpSpPr>
            <p:cNvPr id="252" name="Group 252"/>
            <p:cNvGrpSpPr/>
            <p:nvPr/>
          </p:nvGrpSpPr>
          <p:grpSpPr>
            <a:xfrm>
              <a:off x="0" y="373964"/>
              <a:ext cx="2715229" cy="1166159"/>
              <a:chOff x="0" y="0"/>
              <a:chExt cx="2715228" cy="1166158"/>
            </a:xfrm>
          </p:grpSpPr>
          <p:pic>
            <p:nvPicPr>
              <p:cNvPr id="250" name="0722.sdt-atlassian.png"/>
              <p:cNvPicPr>
                <a:picLocks noChangeAspect="1"/>
              </p:cNvPicPr>
              <p:nvPr/>
            </p:nvPicPr>
            <p:blipFill>
              <a:blip r:embed="rId5">
                <a:extLst/>
              </a:blip>
              <a:stretch>
                <a:fillRect/>
              </a:stretch>
            </p:blipFill>
            <p:spPr>
              <a:xfrm>
                <a:off x="0" y="0"/>
                <a:ext cx="1166159" cy="1166159"/>
              </a:xfrm>
              <a:prstGeom prst="rect">
                <a:avLst/>
              </a:prstGeom>
              <a:ln w="12700" cap="flat">
                <a:noFill/>
                <a:miter lim="400000"/>
              </a:ln>
              <a:effectLst/>
            </p:spPr>
          </p:pic>
          <p:sp>
            <p:nvSpPr>
              <p:cNvPr id="251" name="Shape 251"/>
              <p:cNvSpPr/>
              <p:nvPr/>
            </p:nvSpPr>
            <p:spPr>
              <a:xfrm>
                <a:off x="1095695" y="53638"/>
                <a:ext cx="1619534" cy="1051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800100">
                  <a:lnSpc>
                    <a:spcPct val="120000"/>
                  </a:lnSpc>
                  <a:defRPr b="0" sz="1800">
                    <a:latin typeface="+mn-lt"/>
                    <a:ea typeface="+mn-ea"/>
                    <a:cs typeface="+mn-cs"/>
                    <a:sym typeface="Helvetica"/>
                  </a:defRPr>
                </a:pPr>
                <a:r>
                  <a:t>Push to</a:t>
                </a:r>
                <a:br/>
                <a:r>
                  <a:t>Bitbucket </a:t>
                </a:r>
              </a:p>
              <a:p>
                <a:pPr algn="l" defTabSz="800100">
                  <a:lnSpc>
                    <a:spcPct val="120000"/>
                  </a:lnSpc>
                  <a:defRPr b="0" sz="1800">
                    <a:latin typeface="+mn-lt"/>
                    <a:ea typeface="+mn-ea"/>
                    <a:cs typeface="+mn-cs"/>
                    <a:sym typeface="Helvetica"/>
                  </a:defRPr>
                </a:pPr>
                <a:r>
                  <a:t>repo</a:t>
                </a:r>
              </a:p>
            </p:txBody>
          </p:sp>
        </p:grpSp>
        <p:pic>
          <p:nvPicPr>
            <p:cNvPr id="253" name=""/>
            <p:cNvPicPr>
              <a:picLocks noChangeAspect="0"/>
            </p:cNvPicPr>
            <p:nvPr/>
          </p:nvPicPr>
          <p:blipFill>
            <a:blip r:embed="rId4">
              <a:extLst/>
            </a:blip>
            <a:stretch>
              <a:fillRect/>
            </a:stretch>
          </p:blipFill>
          <p:spPr>
            <a:xfrm rot="3176558">
              <a:off x="362880" y="-12793"/>
              <a:ext cx="570360" cy="399047"/>
            </a:xfrm>
            <a:prstGeom prst="rect">
              <a:avLst/>
            </a:prstGeom>
            <a:effectLst/>
          </p:spPr>
        </p:pic>
      </p:grpSp>
      <p:grpSp>
        <p:nvGrpSpPr>
          <p:cNvPr id="261" name="Group 261"/>
          <p:cNvGrpSpPr/>
          <p:nvPr/>
        </p:nvGrpSpPr>
        <p:grpSpPr>
          <a:xfrm>
            <a:off x="4801349" y="3351904"/>
            <a:ext cx="2845784" cy="1051561"/>
            <a:chOff x="0" y="0"/>
            <a:chExt cx="2845782" cy="1051560"/>
          </a:xfrm>
        </p:grpSpPr>
        <p:grpSp>
          <p:nvGrpSpPr>
            <p:cNvPr id="258" name="Group 258"/>
            <p:cNvGrpSpPr/>
            <p:nvPr/>
          </p:nvGrpSpPr>
          <p:grpSpPr>
            <a:xfrm>
              <a:off x="0" y="-1"/>
              <a:ext cx="2614219" cy="1051562"/>
              <a:chOff x="0" y="0"/>
              <a:chExt cx="2614218" cy="1051560"/>
            </a:xfrm>
          </p:grpSpPr>
          <p:pic>
            <p:nvPicPr>
              <p:cNvPr id="256" name="2988888 (1).png"/>
              <p:cNvPicPr>
                <a:picLocks noChangeAspect="1"/>
              </p:cNvPicPr>
              <p:nvPr/>
            </p:nvPicPr>
            <p:blipFill>
              <a:blip r:embed="rId6">
                <a:extLst/>
              </a:blip>
              <a:stretch>
                <a:fillRect/>
              </a:stretch>
            </p:blipFill>
            <p:spPr>
              <a:xfrm>
                <a:off x="0" y="167639"/>
                <a:ext cx="716281" cy="716281"/>
              </a:xfrm>
              <a:prstGeom prst="rect">
                <a:avLst/>
              </a:prstGeom>
              <a:ln w="12700" cap="flat">
                <a:noFill/>
                <a:miter lim="400000"/>
              </a:ln>
              <a:effectLst/>
            </p:spPr>
          </p:pic>
          <p:sp>
            <p:nvSpPr>
              <p:cNvPr id="257" name="Shape 257"/>
              <p:cNvSpPr/>
              <p:nvPr/>
            </p:nvSpPr>
            <p:spPr>
              <a:xfrm>
                <a:off x="788302" y="0"/>
                <a:ext cx="1825917" cy="10515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00100">
                  <a:lnSpc>
                    <a:spcPct val="120000"/>
                  </a:lnSpc>
                  <a:defRPr b="0" sz="1800">
                    <a:latin typeface="+mn-lt"/>
                    <a:ea typeface="+mn-ea"/>
                    <a:cs typeface="+mn-cs"/>
                    <a:sym typeface="Helvetica"/>
                  </a:defRPr>
                </a:lvl1pPr>
              </a:lstStyle>
              <a:p>
                <a:pPr/>
                <a:r>
                  <a:t>Triggering analysis in Scrutinizer</a:t>
                </a:r>
              </a:p>
            </p:txBody>
          </p:sp>
        </p:grpSp>
        <p:pic>
          <p:nvPicPr>
            <p:cNvPr id="259" name=""/>
            <p:cNvPicPr>
              <a:picLocks noChangeAspect="0"/>
            </p:cNvPicPr>
            <p:nvPr/>
          </p:nvPicPr>
          <p:blipFill>
            <a:blip r:embed="rId4">
              <a:extLst/>
            </a:blip>
            <a:stretch>
              <a:fillRect/>
            </a:stretch>
          </p:blipFill>
          <p:spPr>
            <a:xfrm rot="8647909">
              <a:off x="2212597" y="177524"/>
              <a:ext cx="570360" cy="399048"/>
            </a:xfrm>
            <a:prstGeom prst="rect">
              <a:avLst/>
            </a:prstGeom>
            <a:effectLst/>
          </p:spPr>
        </p:pic>
      </p:grpSp>
      <p:grpSp>
        <p:nvGrpSpPr>
          <p:cNvPr id="267" name="Group 267"/>
          <p:cNvGrpSpPr/>
          <p:nvPr/>
        </p:nvGrpSpPr>
        <p:grpSpPr>
          <a:xfrm>
            <a:off x="2267787" y="3314630"/>
            <a:ext cx="2404655" cy="1205707"/>
            <a:chOff x="0" y="0"/>
            <a:chExt cx="2404653" cy="1205706"/>
          </a:xfrm>
        </p:grpSpPr>
        <p:pic>
          <p:nvPicPr>
            <p:cNvPr id="262" name=""/>
            <p:cNvPicPr>
              <a:picLocks noChangeAspect="0"/>
            </p:cNvPicPr>
            <p:nvPr/>
          </p:nvPicPr>
          <p:blipFill>
            <a:blip r:embed="rId4">
              <a:extLst/>
            </a:blip>
            <a:stretch>
              <a:fillRect/>
            </a:stretch>
          </p:blipFill>
          <p:spPr>
            <a:xfrm rot="10807266">
              <a:off x="1833873" y="363428"/>
              <a:ext cx="570360" cy="399047"/>
            </a:xfrm>
            <a:prstGeom prst="rect">
              <a:avLst/>
            </a:prstGeom>
            <a:effectLst/>
          </p:spPr>
        </p:pic>
        <p:grpSp>
          <p:nvGrpSpPr>
            <p:cNvPr id="266" name="Group 266"/>
            <p:cNvGrpSpPr/>
            <p:nvPr/>
          </p:nvGrpSpPr>
          <p:grpSpPr>
            <a:xfrm>
              <a:off x="0" y="0"/>
              <a:ext cx="1753409" cy="1205707"/>
              <a:chOff x="0" y="0"/>
              <a:chExt cx="1753408" cy="1205706"/>
            </a:xfrm>
          </p:grpSpPr>
          <p:pic>
            <p:nvPicPr>
              <p:cNvPr id="264" name="800px-JIRA_logo.svg.png"/>
              <p:cNvPicPr>
                <a:picLocks noChangeAspect="1"/>
              </p:cNvPicPr>
              <p:nvPr/>
            </p:nvPicPr>
            <p:blipFill>
              <a:blip r:embed="rId7">
                <a:extLst/>
              </a:blip>
              <a:stretch>
                <a:fillRect/>
              </a:stretch>
            </p:blipFill>
            <p:spPr>
              <a:xfrm>
                <a:off x="233630" y="0"/>
                <a:ext cx="1098672" cy="549336"/>
              </a:xfrm>
              <a:prstGeom prst="rect">
                <a:avLst/>
              </a:prstGeom>
              <a:ln w="12700" cap="flat">
                <a:noFill/>
                <a:miter lim="400000"/>
              </a:ln>
              <a:effectLst/>
            </p:spPr>
          </p:pic>
          <p:sp>
            <p:nvSpPr>
              <p:cNvPr id="265" name="Shape 265"/>
              <p:cNvSpPr/>
              <p:nvPr/>
            </p:nvSpPr>
            <p:spPr>
              <a:xfrm>
                <a:off x="0" y="489426"/>
                <a:ext cx="1753409" cy="716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800100">
                  <a:lnSpc>
                    <a:spcPct val="120000"/>
                  </a:lnSpc>
                  <a:defRPr b="0" sz="1800">
                    <a:latin typeface="+mn-lt"/>
                    <a:ea typeface="+mn-ea"/>
                    <a:cs typeface="+mn-cs"/>
                    <a:sym typeface="Helvetica"/>
                  </a:defRPr>
                </a:lvl1pPr>
              </a:lstStyle>
              <a:p>
                <a:pPr/>
                <a:r>
                  <a:t>Creating issues on JIRA board</a:t>
                </a:r>
              </a:p>
            </p:txBody>
          </p:sp>
        </p:grpSp>
      </p:grpSp>
      <p:grpSp>
        <p:nvGrpSpPr>
          <p:cNvPr id="276" name="Group 276"/>
          <p:cNvGrpSpPr/>
          <p:nvPr/>
        </p:nvGrpSpPr>
        <p:grpSpPr>
          <a:xfrm>
            <a:off x="-149188" y="2403746"/>
            <a:ext cx="6548710" cy="1176830"/>
            <a:chOff x="-50799" y="-53389"/>
            <a:chExt cx="6548709" cy="1176829"/>
          </a:xfrm>
        </p:grpSpPr>
        <p:grpSp>
          <p:nvGrpSpPr>
            <p:cNvPr id="270" name="Group 270"/>
            <p:cNvGrpSpPr/>
            <p:nvPr/>
          </p:nvGrpSpPr>
          <p:grpSpPr>
            <a:xfrm rot="180000">
              <a:off x="1453592" y="77717"/>
              <a:ext cx="5028976" cy="717995"/>
              <a:chOff x="0" y="0"/>
              <a:chExt cx="5028974" cy="717994"/>
            </a:xfrm>
          </p:grpSpPr>
          <p:sp>
            <p:nvSpPr>
              <p:cNvPr id="269" name="Shape 269"/>
              <p:cNvSpPr/>
              <p:nvPr/>
            </p:nvSpPr>
            <p:spPr>
              <a:xfrm>
                <a:off x="50800" y="50800"/>
                <a:ext cx="4927375" cy="616395"/>
              </a:xfrm>
              <a:prstGeom prst="ellipse">
                <a:avLst/>
              </a:prstGeom>
              <a:solidFill>
                <a:srgbClr val="FFFFFF"/>
              </a:solidFill>
              <a:ln>
                <a:noFill/>
              </a:ln>
              <a:effectLst/>
            </p:spPr>
            <p:txBody>
              <a:bodyPr wrap="square" lIns="45719" tIns="45719" rIns="45719" bIns="45719" numCol="1" anchor="t">
                <a:noAutofit/>
              </a:bodyPr>
              <a:lstStyle/>
              <a:p>
                <a:pPr algn="l" defTabSz="457200">
                  <a:defRPr b="0" sz="2500"/>
                </a:pPr>
              </a:p>
            </p:txBody>
          </p:sp>
          <p:pic>
            <p:nvPicPr>
              <p:cNvPr id="268" name=""/>
              <p:cNvPicPr>
                <a:picLocks noChangeAspect="0"/>
              </p:cNvPicPr>
              <p:nvPr/>
            </p:nvPicPr>
            <p:blipFill>
              <a:blip r:embed="rId8">
                <a:extLst/>
              </a:blip>
              <a:stretch>
                <a:fillRect/>
              </a:stretch>
            </p:blipFill>
            <p:spPr>
              <a:xfrm>
                <a:off x="0" y="-1"/>
                <a:ext cx="5028975" cy="717996"/>
              </a:xfrm>
              <a:prstGeom prst="rect">
                <a:avLst/>
              </a:prstGeom>
              <a:effectLst/>
            </p:spPr>
          </p:pic>
        </p:grpSp>
        <p:grpSp>
          <p:nvGrpSpPr>
            <p:cNvPr id="273" name="Group 273"/>
            <p:cNvGrpSpPr/>
            <p:nvPr/>
          </p:nvGrpSpPr>
          <p:grpSpPr>
            <a:xfrm>
              <a:off x="-50800" y="144056"/>
              <a:ext cx="3270950" cy="979385"/>
              <a:chOff x="0" y="0"/>
              <a:chExt cx="3270949" cy="979383"/>
            </a:xfrm>
          </p:grpSpPr>
          <p:sp>
            <p:nvSpPr>
              <p:cNvPr id="272" name="Shape 272"/>
              <p:cNvSpPr/>
              <p:nvPr/>
            </p:nvSpPr>
            <p:spPr>
              <a:xfrm>
                <a:off x="50800" y="50800"/>
                <a:ext cx="3169350" cy="877784"/>
              </a:xfrm>
              <a:prstGeom prst="ellipse">
                <a:avLst/>
              </a:prstGeom>
              <a:solidFill>
                <a:srgbClr val="FFFFFF"/>
              </a:solidFill>
              <a:ln>
                <a:noFill/>
              </a:ln>
              <a:effectLst/>
            </p:spPr>
            <p:txBody>
              <a:bodyPr wrap="square" lIns="45719" tIns="45719" rIns="45719" bIns="45719" numCol="1" anchor="t">
                <a:noAutofit/>
              </a:bodyPr>
              <a:lstStyle/>
              <a:p>
                <a:pPr algn="l" defTabSz="457200">
                  <a:defRPr b="0" sz="2500"/>
                </a:pPr>
              </a:p>
            </p:txBody>
          </p:sp>
          <p:pic>
            <p:nvPicPr>
              <p:cNvPr id="271" name=""/>
              <p:cNvPicPr>
                <a:picLocks noChangeAspect="0"/>
              </p:cNvPicPr>
              <p:nvPr/>
            </p:nvPicPr>
            <p:blipFill>
              <a:blip r:embed="rId9">
                <a:extLst/>
              </a:blip>
              <a:stretch>
                <a:fillRect/>
              </a:stretch>
            </p:blipFill>
            <p:spPr>
              <a:xfrm>
                <a:off x="0" y="0"/>
                <a:ext cx="3270950" cy="979384"/>
              </a:xfrm>
              <a:prstGeom prst="rect">
                <a:avLst/>
              </a:prstGeom>
              <a:effectLst/>
            </p:spPr>
          </p:pic>
        </p:grpSp>
        <p:pic>
          <p:nvPicPr>
            <p:cNvPr id="274" name=""/>
            <p:cNvPicPr>
              <a:picLocks noChangeAspect="0"/>
            </p:cNvPicPr>
            <p:nvPr/>
          </p:nvPicPr>
          <p:blipFill>
            <a:blip r:embed="rId10">
              <a:extLst/>
            </a:blip>
            <a:stretch>
              <a:fillRect/>
            </a:stretch>
          </p:blipFill>
          <p:spPr>
            <a:xfrm rot="11400000">
              <a:off x="2758496" y="438273"/>
              <a:ext cx="583060" cy="451097"/>
            </a:xfrm>
            <a:prstGeom prst="rect">
              <a:avLst/>
            </a:prstGeom>
            <a:effectLst/>
          </p:spPr>
        </p:pic>
      </p:grpSp>
      <p:pic>
        <p:nvPicPr>
          <p:cNvPr id="277" name=""/>
          <p:cNvPicPr>
            <a:picLocks noChangeAspect="0"/>
          </p:cNvPicPr>
          <p:nvPr/>
        </p:nvPicPr>
        <p:blipFill>
          <a:blip r:embed="rId11">
            <a:extLst/>
          </a:blip>
          <a:stretch>
            <a:fillRect/>
          </a:stretch>
        </p:blipFill>
        <p:spPr>
          <a:xfrm>
            <a:off x="517355" y="1078435"/>
            <a:ext cx="8268448" cy="25401"/>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43"/>
                                        </p:tgtEl>
                                        <p:attrNameLst>
                                          <p:attrName>style.visibility</p:attrName>
                                        </p:attrNameLst>
                                      </p:cBhvr>
                                      <p:to>
                                        <p:strVal val="visible"/>
                                      </p:to>
                                    </p:set>
                                    <p:animEffect filter="fade" transition="in">
                                      <p:cBhvr>
                                        <p:cTn id="7" dur="500"/>
                                        <p:tgtEl>
                                          <p:spTgt spid="24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49"/>
                                        </p:tgtEl>
                                        <p:attrNameLst>
                                          <p:attrName>style.visibility</p:attrName>
                                        </p:attrNameLst>
                                      </p:cBhvr>
                                      <p:to>
                                        <p:strVal val="visible"/>
                                      </p:to>
                                    </p:set>
                                    <p:animEffect filter="fade" transition="in">
                                      <p:cBhvr>
                                        <p:cTn id="12" dur="500"/>
                                        <p:tgtEl>
                                          <p:spTgt spid="24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255"/>
                                        </p:tgtEl>
                                        <p:attrNameLst>
                                          <p:attrName>style.visibility</p:attrName>
                                        </p:attrNameLst>
                                      </p:cBhvr>
                                      <p:to>
                                        <p:strVal val="visible"/>
                                      </p:to>
                                    </p:set>
                                    <p:animEffect filter="fade" transition="in">
                                      <p:cBhvr>
                                        <p:cTn id="17" dur="500"/>
                                        <p:tgtEl>
                                          <p:spTgt spid="255"/>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261"/>
                                        </p:tgtEl>
                                        <p:attrNameLst>
                                          <p:attrName>style.visibility</p:attrName>
                                        </p:attrNameLst>
                                      </p:cBhvr>
                                      <p:to>
                                        <p:strVal val="visible"/>
                                      </p:to>
                                    </p:set>
                                    <p:animEffect filter="fade" transition="in">
                                      <p:cBhvr>
                                        <p:cTn id="22" dur="500"/>
                                        <p:tgtEl>
                                          <p:spTgt spid="261"/>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el" backwards="0">
                                    <p:tmAbs val="0"/>
                                  </p:iterate>
                                  <p:childTnLst>
                                    <p:set>
                                      <p:cBhvr>
                                        <p:cTn id="26" fill="hold"/>
                                        <p:tgtEl>
                                          <p:spTgt spid="267"/>
                                        </p:tgtEl>
                                        <p:attrNameLst>
                                          <p:attrName>style.visibility</p:attrName>
                                        </p:attrNameLst>
                                      </p:cBhvr>
                                      <p:to>
                                        <p:strVal val="visible"/>
                                      </p:to>
                                    </p:set>
                                    <p:animEffect filter="fade" transition="in">
                                      <p:cBhvr>
                                        <p:cTn id="27" dur="500"/>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5" grpId="3"/>
      <p:bldP build="whole" bldLvl="1" animBg="1" rev="0" advAuto="0" spid="243" grpId="1"/>
      <p:bldP build="whole" bldLvl="1" animBg="1" rev="0" advAuto="0" spid="249" grpId="2"/>
      <p:bldP build="whole" bldLvl="1" animBg="1" rev="0" advAuto="0" spid="267" grpId="5"/>
      <p:bldP build="whole" bldLvl="1" animBg="1" rev="0" advAuto="0" spid="261" grpId="4"/>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nvSpPr>
        <p:spPr>
          <a:xfrm>
            <a:off x="701653" y="475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Fully automated analysis flow</a:t>
            </a:r>
          </a:p>
        </p:txBody>
      </p:sp>
      <p:pic>
        <p:nvPicPr>
          <p:cNvPr id="283" name=""/>
          <p:cNvPicPr>
            <a:picLocks noChangeAspect="0"/>
          </p:cNvPicPr>
          <p:nvPr/>
        </p:nvPicPr>
        <p:blipFill>
          <a:blip r:embed="rId2">
            <a:extLst/>
          </a:blip>
          <a:stretch>
            <a:fillRect/>
          </a:stretch>
        </p:blipFill>
        <p:spPr>
          <a:xfrm>
            <a:off x="517355" y="1078435"/>
            <a:ext cx="8268448" cy="25401"/>
          </a:xfrm>
          <a:prstGeom prst="rect">
            <a:avLst/>
          </a:prstGeom>
        </p:spPr>
      </p:pic>
      <p:grpSp>
        <p:nvGrpSpPr>
          <p:cNvPr id="287" name="Group 287"/>
          <p:cNvGrpSpPr/>
          <p:nvPr/>
        </p:nvGrpSpPr>
        <p:grpSpPr>
          <a:xfrm>
            <a:off x="6868310" y="224152"/>
            <a:ext cx="2569754" cy="1014086"/>
            <a:chOff x="190173" y="12700"/>
            <a:chExt cx="2569753" cy="1014085"/>
          </a:xfrm>
        </p:grpSpPr>
        <p:sp>
          <p:nvSpPr>
            <p:cNvPr id="285" name="Shape 285"/>
            <p:cNvSpPr/>
            <p:nvPr/>
          </p:nvSpPr>
          <p:spPr>
            <a:xfrm>
              <a:off x="1044708" y="173831"/>
              <a:ext cx="1715219" cy="718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defTabSz="800100">
                <a:lnSpc>
                  <a:spcPct val="120000"/>
                </a:lnSpc>
                <a:defRPr b="0" sz="1600">
                  <a:latin typeface="+mn-lt"/>
                  <a:ea typeface="+mn-ea"/>
                  <a:cs typeface="+mn-cs"/>
                  <a:sym typeface="Helvetica"/>
                </a:defRPr>
              </a:pPr>
              <a:r>
                <a:t>Controlled </a:t>
              </a:r>
              <a:br/>
              <a:r>
                <a:t>by Jenkins</a:t>
              </a:r>
            </a:p>
          </p:txBody>
        </p:sp>
        <p:pic>
          <p:nvPicPr>
            <p:cNvPr id="286" name="Jenkins.sh-600x600.png"/>
            <p:cNvPicPr>
              <a:picLocks noChangeAspect="1"/>
            </p:cNvPicPr>
            <p:nvPr/>
          </p:nvPicPr>
          <p:blipFill>
            <a:blip r:embed="rId3">
              <a:extLst/>
            </a:blip>
            <a:stretch>
              <a:fillRect/>
            </a:stretch>
          </p:blipFill>
          <p:spPr>
            <a:xfrm>
              <a:off x="190173" y="12700"/>
              <a:ext cx="1014086" cy="1014086"/>
            </a:xfrm>
            <a:prstGeom prst="rect">
              <a:avLst/>
            </a:prstGeom>
            <a:ln w="12700" cap="flat">
              <a:noFill/>
              <a:miter lim="400000"/>
            </a:ln>
            <a:effectLst/>
          </p:spPr>
        </p:pic>
      </p:grpSp>
      <p:grpSp>
        <p:nvGrpSpPr>
          <p:cNvPr id="294" name="Group 294"/>
          <p:cNvGrpSpPr/>
          <p:nvPr/>
        </p:nvGrpSpPr>
        <p:grpSpPr>
          <a:xfrm>
            <a:off x="2414141" y="1558730"/>
            <a:ext cx="4458714" cy="736601"/>
            <a:chOff x="0" y="0"/>
            <a:chExt cx="4458713" cy="736600"/>
          </a:xfrm>
        </p:grpSpPr>
        <p:grpSp>
          <p:nvGrpSpPr>
            <p:cNvPr id="290" name="Group 290"/>
            <p:cNvGrpSpPr/>
            <p:nvPr/>
          </p:nvGrpSpPr>
          <p:grpSpPr>
            <a:xfrm>
              <a:off x="0" y="69348"/>
              <a:ext cx="2894067" cy="549644"/>
              <a:chOff x="0" y="0"/>
              <a:chExt cx="2894066" cy="549643"/>
            </a:xfrm>
          </p:grpSpPr>
          <p:sp>
            <p:nvSpPr>
              <p:cNvPr id="288" name="Shape 288"/>
              <p:cNvSpPr/>
              <p:nvPr/>
            </p:nvSpPr>
            <p:spPr>
              <a:xfrm>
                <a:off x="0" y="11278"/>
                <a:ext cx="2894067" cy="527087"/>
              </a:xfrm>
              <a:prstGeom prst="roundRect">
                <a:avLst>
                  <a:gd name="adj" fmla="val 0"/>
                </a:avLst>
              </a:pr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job "generate_project"</a:t>
                </a:r>
              </a:p>
            </p:txBody>
          </p:sp>
          <p:sp>
            <p:nvSpPr>
              <p:cNvPr id="289" name="Shape 289"/>
              <p:cNvSpPr/>
              <p:nvPr/>
            </p:nvSpPr>
            <p:spPr>
              <a:xfrm flipV="1">
                <a:off x="40045" y="-1"/>
                <a:ext cx="1" cy="549645"/>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pic>
          <p:nvPicPr>
            <p:cNvPr id="291" name=""/>
            <p:cNvPicPr>
              <a:picLocks noChangeAspect="0"/>
            </p:cNvPicPr>
            <p:nvPr/>
          </p:nvPicPr>
          <p:blipFill>
            <a:blip r:embed="rId5">
              <a:extLst/>
            </a:blip>
            <a:stretch>
              <a:fillRect/>
            </a:stretch>
          </p:blipFill>
          <p:spPr>
            <a:xfrm rot="10505396">
              <a:off x="3066252" y="199430"/>
              <a:ext cx="331989" cy="346998"/>
            </a:xfrm>
            <a:prstGeom prst="rect">
              <a:avLst/>
            </a:prstGeom>
            <a:effectLst/>
          </p:spPr>
        </p:pic>
        <p:sp>
          <p:nvSpPr>
            <p:cNvPr id="293" name="Shape 293"/>
            <p:cNvSpPr/>
            <p:nvPr/>
          </p:nvSpPr>
          <p:spPr>
            <a:xfrm>
              <a:off x="3464673" y="0"/>
              <a:ext cx="994041" cy="736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l">
                <a:spcBef>
                  <a:spcPts val="400"/>
                </a:spcBef>
                <a:defRPr b="0" sz="2000"/>
              </a:pPr>
              <a:r>
                <a:t>project</a:t>
              </a:r>
            </a:p>
            <a:p>
              <a:pPr algn="l">
                <a:spcBef>
                  <a:spcPts val="400"/>
                </a:spcBef>
                <a:defRPr b="0" sz="2000"/>
              </a:pPr>
              <a:r>
                <a:t>name</a:t>
              </a:r>
            </a:p>
          </p:txBody>
        </p:sp>
      </p:grpSp>
      <p:grpSp>
        <p:nvGrpSpPr>
          <p:cNvPr id="301" name="Group 301"/>
          <p:cNvGrpSpPr/>
          <p:nvPr/>
        </p:nvGrpSpPr>
        <p:grpSpPr>
          <a:xfrm>
            <a:off x="2643407" y="2288358"/>
            <a:ext cx="4030951" cy="1780610"/>
            <a:chOff x="0" y="-44450"/>
            <a:chExt cx="4030949" cy="1780609"/>
          </a:xfrm>
        </p:grpSpPr>
        <p:grpSp>
          <p:nvGrpSpPr>
            <p:cNvPr id="297" name="Group 297"/>
            <p:cNvGrpSpPr/>
            <p:nvPr/>
          </p:nvGrpSpPr>
          <p:grpSpPr>
            <a:xfrm>
              <a:off x="1092498" y="949643"/>
              <a:ext cx="2938452" cy="549644"/>
              <a:chOff x="0" y="0"/>
              <a:chExt cx="2938451" cy="549643"/>
            </a:xfrm>
          </p:grpSpPr>
          <p:sp>
            <p:nvSpPr>
              <p:cNvPr id="295" name="Shape 295"/>
              <p:cNvSpPr/>
              <p:nvPr/>
            </p:nvSpPr>
            <p:spPr>
              <a:xfrm>
                <a:off x="0" y="0"/>
                <a:ext cx="2938452" cy="527086"/>
              </a:xfrm>
              <a:prstGeom prst="roundRect">
                <a:avLst>
                  <a:gd name="adj" fmla="val 0"/>
                </a:avLst>
              </a:pr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building with composer</a:t>
                </a:r>
              </a:p>
            </p:txBody>
          </p:sp>
          <p:sp>
            <p:nvSpPr>
              <p:cNvPr id="296" name="Shape 296"/>
              <p:cNvSpPr/>
              <p:nvPr/>
            </p:nvSpPr>
            <p:spPr>
              <a:xfrm flipV="1">
                <a:off x="40045" y="0"/>
                <a:ext cx="1" cy="549644"/>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pic>
          <p:nvPicPr>
            <p:cNvPr id="298" name="logo-composer-transparent (1).png"/>
            <p:cNvPicPr>
              <a:picLocks noChangeAspect="1"/>
            </p:cNvPicPr>
            <p:nvPr/>
          </p:nvPicPr>
          <p:blipFill>
            <a:blip r:embed="rId6">
              <a:extLst/>
            </a:blip>
            <a:stretch>
              <a:fillRect/>
            </a:stretch>
          </p:blipFill>
          <p:spPr>
            <a:xfrm>
              <a:off x="0" y="576524"/>
              <a:ext cx="944647" cy="1159636"/>
            </a:xfrm>
            <a:prstGeom prst="rect">
              <a:avLst/>
            </a:prstGeom>
            <a:ln w="12700" cap="flat">
              <a:noFill/>
              <a:miter lim="400000"/>
            </a:ln>
            <a:effectLst/>
          </p:spPr>
        </p:pic>
        <p:pic>
          <p:nvPicPr>
            <p:cNvPr id="299" name=""/>
            <p:cNvPicPr>
              <a:picLocks noChangeAspect="0"/>
            </p:cNvPicPr>
            <p:nvPr/>
          </p:nvPicPr>
          <p:blipFill>
            <a:blip r:embed="rId7">
              <a:extLst/>
            </a:blip>
            <a:stretch>
              <a:fillRect/>
            </a:stretch>
          </p:blipFill>
          <p:spPr>
            <a:xfrm rot="5400000">
              <a:off x="1791413" y="168328"/>
              <a:ext cx="824605" cy="399048"/>
            </a:xfrm>
            <a:prstGeom prst="rect">
              <a:avLst/>
            </a:prstGeom>
            <a:effectLst/>
          </p:spPr>
        </p:pic>
      </p:grpSp>
      <p:grpSp>
        <p:nvGrpSpPr>
          <p:cNvPr id="308" name="Group 308"/>
          <p:cNvGrpSpPr/>
          <p:nvPr/>
        </p:nvGrpSpPr>
        <p:grpSpPr>
          <a:xfrm>
            <a:off x="7178337" y="1246605"/>
            <a:ext cx="1726012" cy="3041528"/>
            <a:chOff x="-44449" y="-12700"/>
            <a:chExt cx="1726011" cy="3041526"/>
          </a:xfrm>
        </p:grpSpPr>
        <p:pic>
          <p:nvPicPr>
            <p:cNvPr id="302" name=""/>
            <p:cNvPicPr>
              <a:picLocks noChangeAspect="0"/>
            </p:cNvPicPr>
            <p:nvPr/>
          </p:nvPicPr>
          <p:blipFill>
            <a:blip r:embed="rId8">
              <a:extLst/>
            </a:blip>
            <a:stretch>
              <a:fillRect/>
            </a:stretch>
          </p:blipFill>
          <p:spPr>
            <a:xfrm rot="5400000">
              <a:off x="-1000430" y="1495363"/>
              <a:ext cx="3041528" cy="25401"/>
            </a:xfrm>
            <a:prstGeom prst="rect">
              <a:avLst/>
            </a:prstGeom>
            <a:effectLst/>
          </p:spPr>
        </p:pic>
        <p:pic>
          <p:nvPicPr>
            <p:cNvPr id="304" name="0722.sdt-atlassian.png"/>
            <p:cNvPicPr>
              <a:picLocks noChangeAspect="1"/>
            </p:cNvPicPr>
            <p:nvPr/>
          </p:nvPicPr>
          <p:blipFill>
            <a:blip r:embed="rId9">
              <a:extLst/>
            </a:blip>
            <a:srcRect l="0" t="0" r="0" b="0"/>
            <a:stretch>
              <a:fillRect/>
            </a:stretch>
          </p:blipFill>
          <p:spPr>
            <a:xfrm>
              <a:off x="515402" y="1075159"/>
              <a:ext cx="1166160" cy="1166160"/>
            </a:xfrm>
            <a:prstGeom prst="rect">
              <a:avLst/>
            </a:prstGeom>
            <a:ln w="12700" cap="flat">
              <a:noFill/>
              <a:miter lim="400000"/>
            </a:ln>
            <a:effectLst/>
          </p:spPr>
        </p:pic>
        <p:pic>
          <p:nvPicPr>
            <p:cNvPr id="305" name=""/>
            <p:cNvPicPr>
              <a:picLocks noChangeAspect="0"/>
            </p:cNvPicPr>
            <p:nvPr/>
          </p:nvPicPr>
          <p:blipFill>
            <a:blip r:embed="rId10">
              <a:extLst/>
            </a:blip>
            <a:stretch>
              <a:fillRect/>
            </a:stretch>
          </p:blipFill>
          <p:spPr>
            <a:xfrm>
              <a:off x="-44450" y="1217415"/>
              <a:ext cx="528126" cy="399048"/>
            </a:xfrm>
            <a:prstGeom prst="rect">
              <a:avLst/>
            </a:prstGeom>
            <a:effectLst/>
          </p:spPr>
        </p:pic>
        <p:sp>
          <p:nvSpPr>
            <p:cNvPr id="307" name="Shape 307"/>
            <p:cNvSpPr/>
            <p:nvPr/>
          </p:nvSpPr>
          <p:spPr>
            <a:xfrm>
              <a:off x="786586" y="679155"/>
              <a:ext cx="591553"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l" defTabSz="457200">
                <a:defRPr b="0" sz="2500"/>
              </a:lvl1pPr>
            </a:lstStyle>
            <a:p>
              <a:pPr/>
              <a:r>
                <a:t>GIT</a:t>
              </a:r>
            </a:p>
          </p:txBody>
        </p:sp>
      </p:grpSp>
      <p:grpSp>
        <p:nvGrpSpPr>
          <p:cNvPr id="321" name="Group 321"/>
          <p:cNvGrpSpPr/>
          <p:nvPr/>
        </p:nvGrpSpPr>
        <p:grpSpPr>
          <a:xfrm>
            <a:off x="114565" y="1310105"/>
            <a:ext cx="1818864" cy="2504762"/>
            <a:chOff x="0" y="-12699"/>
            <a:chExt cx="1818863" cy="2504761"/>
          </a:xfrm>
        </p:grpSpPr>
        <p:pic>
          <p:nvPicPr>
            <p:cNvPr id="309" name=""/>
            <p:cNvPicPr>
              <a:picLocks noChangeAspect="0"/>
            </p:cNvPicPr>
            <p:nvPr/>
          </p:nvPicPr>
          <p:blipFill>
            <a:blip r:embed="rId11">
              <a:extLst/>
            </a:blip>
            <a:stretch>
              <a:fillRect/>
            </a:stretch>
          </p:blipFill>
          <p:spPr>
            <a:xfrm>
              <a:off x="1290737" y="1153915"/>
              <a:ext cx="528127" cy="399048"/>
            </a:xfrm>
            <a:prstGeom prst="rect">
              <a:avLst/>
            </a:prstGeom>
            <a:effectLst/>
          </p:spPr>
        </p:pic>
        <p:grpSp>
          <p:nvGrpSpPr>
            <p:cNvPr id="320" name="Group 320"/>
            <p:cNvGrpSpPr/>
            <p:nvPr/>
          </p:nvGrpSpPr>
          <p:grpSpPr>
            <a:xfrm>
              <a:off x="0" y="-12700"/>
              <a:ext cx="1241284" cy="2504762"/>
              <a:chOff x="0" y="-12699"/>
              <a:chExt cx="1241283" cy="2504761"/>
            </a:xfrm>
          </p:grpSpPr>
          <p:pic>
            <p:nvPicPr>
              <p:cNvPr id="311" name="0722.sdt-atlassian.png"/>
              <p:cNvPicPr>
                <a:picLocks noChangeAspect="1"/>
              </p:cNvPicPr>
              <p:nvPr/>
            </p:nvPicPr>
            <p:blipFill>
              <a:blip r:embed="rId9">
                <a:extLst/>
              </a:blip>
              <a:srcRect l="0" t="0" r="0" b="0"/>
              <a:stretch>
                <a:fillRect/>
              </a:stretch>
            </p:blipFill>
            <p:spPr>
              <a:xfrm>
                <a:off x="409" y="541759"/>
                <a:ext cx="658134" cy="658135"/>
              </a:xfrm>
              <a:prstGeom prst="rect">
                <a:avLst/>
              </a:prstGeom>
              <a:ln w="12700" cap="flat">
                <a:noFill/>
                <a:miter lim="400000"/>
              </a:ln>
              <a:effectLst/>
            </p:spPr>
          </p:pic>
          <p:pic>
            <p:nvPicPr>
              <p:cNvPr id="312" name=""/>
              <p:cNvPicPr>
                <a:picLocks noChangeAspect="0"/>
              </p:cNvPicPr>
              <p:nvPr/>
            </p:nvPicPr>
            <p:blipFill>
              <a:blip r:embed="rId12">
                <a:extLst/>
              </a:blip>
              <a:stretch>
                <a:fillRect/>
              </a:stretch>
            </p:blipFill>
            <p:spPr>
              <a:xfrm rot="5400000">
                <a:off x="-23798" y="1226980"/>
                <a:ext cx="2504762" cy="25401"/>
              </a:xfrm>
              <a:prstGeom prst="rect">
                <a:avLst/>
              </a:prstGeom>
              <a:effectLst/>
            </p:spPr>
          </p:pic>
          <p:sp>
            <p:nvSpPr>
              <p:cNvPr id="314" name="Shape 314"/>
              <p:cNvSpPr/>
              <p:nvPr/>
            </p:nvSpPr>
            <p:spPr>
              <a:xfrm>
                <a:off x="347793" y="145755"/>
                <a:ext cx="471251"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l" defTabSz="457200">
                  <a:defRPr b="0" sz="2500"/>
                </a:lvl1pPr>
              </a:lstStyle>
              <a:p>
                <a:pPr/>
                <a:r>
                  <a:t>Hg</a:t>
                </a:r>
              </a:p>
            </p:txBody>
          </p:sp>
          <p:pic>
            <p:nvPicPr>
              <p:cNvPr id="315" name="0722.sdt-atlassian.png"/>
              <p:cNvPicPr>
                <a:picLocks noChangeAspect="1"/>
              </p:cNvPicPr>
              <p:nvPr/>
            </p:nvPicPr>
            <p:blipFill>
              <a:blip r:embed="rId9">
                <a:extLst/>
              </a:blip>
              <a:srcRect l="0" t="0" r="0" b="0"/>
              <a:stretch>
                <a:fillRect/>
              </a:stretch>
            </p:blipFill>
            <p:spPr>
              <a:xfrm>
                <a:off x="559852" y="541759"/>
                <a:ext cx="658135" cy="658135"/>
              </a:xfrm>
              <a:prstGeom prst="rect">
                <a:avLst/>
              </a:prstGeom>
              <a:ln w="12700" cap="flat">
                <a:noFill/>
                <a:miter lim="400000"/>
              </a:ln>
              <a:effectLst/>
            </p:spPr>
          </p:pic>
          <p:pic>
            <p:nvPicPr>
              <p:cNvPr id="316" name="0722.sdt-atlassian.png"/>
              <p:cNvPicPr>
                <a:picLocks noChangeAspect="1"/>
              </p:cNvPicPr>
              <p:nvPr/>
            </p:nvPicPr>
            <p:blipFill>
              <a:blip r:embed="rId9">
                <a:extLst/>
              </a:blip>
              <a:srcRect l="0" t="0" r="0" b="0"/>
              <a:stretch>
                <a:fillRect/>
              </a:stretch>
            </p:blipFill>
            <p:spPr>
              <a:xfrm>
                <a:off x="559852" y="1103926"/>
                <a:ext cx="658135" cy="658135"/>
              </a:xfrm>
              <a:prstGeom prst="rect">
                <a:avLst/>
              </a:prstGeom>
              <a:ln w="12700" cap="flat">
                <a:noFill/>
                <a:miter lim="400000"/>
              </a:ln>
              <a:effectLst/>
            </p:spPr>
          </p:pic>
          <p:pic>
            <p:nvPicPr>
              <p:cNvPr id="317" name="0722.sdt-atlassian.png"/>
              <p:cNvPicPr>
                <a:picLocks noChangeAspect="1"/>
              </p:cNvPicPr>
              <p:nvPr/>
            </p:nvPicPr>
            <p:blipFill>
              <a:blip r:embed="rId9">
                <a:extLst/>
              </a:blip>
              <a:srcRect l="0" t="0" r="0" b="0"/>
              <a:stretch>
                <a:fillRect/>
              </a:stretch>
            </p:blipFill>
            <p:spPr>
              <a:xfrm>
                <a:off x="409" y="1103926"/>
                <a:ext cx="658134" cy="658135"/>
              </a:xfrm>
              <a:prstGeom prst="rect">
                <a:avLst/>
              </a:prstGeom>
              <a:ln w="12700" cap="flat">
                <a:noFill/>
                <a:miter lim="400000"/>
              </a:ln>
              <a:effectLst/>
            </p:spPr>
          </p:pic>
          <p:pic>
            <p:nvPicPr>
              <p:cNvPr id="318" name="0722.sdt-atlassian.png"/>
              <p:cNvPicPr>
                <a:picLocks noChangeAspect="1"/>
              </p:cNvPicPr>
              <p:nvPr/>
            </p:nvPicPr>
            <p:blipFill>
              <a:blip r:embed="rId9">
                <a:extLst/>
              </a:blip>
              <a:srcRect l="0" t="0" r="0" b="0"/>
              <a:stretch>
                <a:fillRect/>
              </a:stretch>
            </p:blipFill>
            <p:spPr>
              <a:xfrm>
                <a:off x="559852" y="1623864"/>
                <a:ext cx="658135" cy="658135"/>
              </a:xfrm>
              <a:prstGeom prst="rect">
                <a:avLst/>
              </a:prstGeom>
              <a:ln w="12700" cap="flat">
                <a:noFill/>
                <a:miter lim="400000"/>
              </a:ln>
              <a:effectLst/>
            </p:spPr>
          </p:pic>
          <p:pic>
            <p:nvPicPr>
              <p:cNvPr id="319" name="0722.sdt-atlassian.png"/>
              <p:cNvPicPr>
                <a:picLocks noChangeAspect="1"/>
              </p:cNvPicPr>
              <p:nvPr/>
            </p:nvPicPr>
            <p:blipFill>
              <a:blip r:embed="rId9">
                <a:extLst/>
              </a:blip>
              <a:srcRect l="0" t="0" r="0" b="0"/>
              <a:stretch>
                <a:fillRect/>
              </a:stretch>
            </p:blipFill>
            <p:spPr>
              <a:xfrm>
                <a:off x="0" y="1623864"/>
                <a:ext cx="658134" cy="658134"/>
              </a:xfrm>
              <a:prstGeom prst="rect">
                <a:avLst/>
              </a:prstGeom>
              <a:ln w="12700" cap="flat">
                <a:noFill/>
                <a:miter lim="400000"/>
              </a:ln>
              <a:effectLst/>
            </p:spPr>
          </p:pic>
        </p:gr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21"/>
                                        </p:tgtEl>
                                        <p:attrNameLst>
                                          <p:attrName>style.visibility</p:attrName>
                                        </p:attrNameLst>
                                      </p:cBhvr>
                                      <p:to>
                                        <p:strVal val="visible"/>
                                      </p:to>
                                    </p:set>
                                    <p:animEffect filter="fade" transition="in">
                                      <p:cBhvr>
                                        <p:cTn id="7" dur="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94"/>
                                        </p:tgtEl>
                                        <p:attrNameLst>
                                          <p:attrName>style.visibility</p:attrName>
                                        </p:attrNameLst>
                                      </p:cBhvr>
                                      <p:to>
                                        <p:strVal val="visible"/>
                                      </p:to>
                                    </p:set>
                                    <p:animEffect filter="fade" transition="in">
                                      <p:cBhvr>
                                        <p:cTn id="12" dur="500"/>
                                        <p:tgtEl>
                                          <p:spTgt spid="294"/>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301"/>
                                        </p:tgtEl>
                                        <p:attrNameLst>
                                          <p:attrName>style.visibility</p:attrName>
                                        </p:attrNameLst>
                                      </p:cBhvr>
                                      <p:to>
                                        <p:strVal val="visible"/>
                                      </p:to>
                                    </p:set>
                                    <p:animEffect filter="fade" transition="in">
                                      <p:cBhvr>
                                        <p:cTn id="17" dur="500"/>
                                        <p:tgtEl>
                                          <p:spTgt spid="301"/>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308"/>
                                        </p:tgtEl>
                                        <p:attrNameLst>
                                          <p:attrName>style.visibility</p:attrName>
                                        </p:attrNameLst>
                                      </p:cBhvr>
                                      <p:to>
                                        <p:strVal val="visible"/>
                                      </p:to>
                                    </p:set>
                                    <p:animEffect filter="fade" transition="in">
                                      <p:cBhvr>
                                        <p:cTn id="22" dur="500"/>
                                        <p:tgtEl>
                                          <p:spTgt spid="3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2"/>
      <p:bldP build="whole" bldLvl="1" animBg="1" rev="0" advAuto="0" spid="321" grpId="1"/>
      <p:bldP build="whole" bldLvl="1" animBg="1" rev="0" advAuto="0" spid="301" grpId="3"/>
      <p:bldP build="whole" bldLvl="1" animBg="1" rev="0" advAuto="0" spid="308" grpId="4"/>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3" name="Shape 323"/>
          <p:cNvSpPr/>
          <p:nvPr/>
        </p:nvSpPr>
        <p:spPr>
          <a:xfrm>
            <a:off x="701653" y="475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Fully automated analysis flow</a:t>
            </a:r>
          </a:p>
        </p:txBody>
      </p:sp>
      <p:pic>
        <p:nvPicPr>
          <p:cNvPr id="324" name=""/>
          <p:cNvPicPr>
            <a:picLocks noChangeAspect="0"/>
          </p:cNvPicPr>
          <p:nvPr/>
        </p:nvPicPr>
        <p:blipFill>
          <a:blip r:embed="rId2">
            <a:extLst/>
          </a:blip>
          <a:stretch>
            <a:fillRect/>
          </a:stretch>
        </p:blipFill>
        <p:spPr>
          <a:xfrm>
            <a:off x="517355" y="1078435"/>
            <a:ext cx="8268448" cy="25401"/>
          </a:xfrm>
          <a:prstGeom prst="rect">
            <a:avLst/>
          </a:prstGeom>
        </p:spPr>
      </p:pic>
      <p:grpSp>
        <p:nvGrpSpPr>
          <p:cNvPr id="334" name="Group 334"/>
          <p:cNvGrpSpPr/>
          <p:nvPr/>
        </p:nvGrpSpPr>
        <p:grpSpPr>
          <a:xfrm>
            <a:off x="66337" y="1373605"/>
            <a:ext cx="1726012" cy="2649360"/>
            <a:chOff x="-44449" y="-12700"/>
            <a:chExt cx="1726011" cy="2649358"/>
          </a:xfrm>
        </p:grpSpPr>
        <p:pic>
          <p:nvPicPr>
            <p:cNvPr id="326" name=""/>
            <p:cNvPicPr>
              <a:picLocks noChangeAspect="0"/>
            </p:cNvPicPr>
            <p:nvPr/>
          </p:nvPicPr>
          <p:blipFill>
            <a:blip r:embed="rId3">
              <a:extLst/>
            </a:blip>
            <a:stretch>
              <a:fillRect/>
            </a:stretch>
          </p:blipFill>
          <p:spPr>
            <a:xfrm rot="5400000">
              <a:off x="-804346" y="1299279"/>
              <a:ext cx="2649360" cy="25401"/>
            </a:xfrm>
            <a:prstGeom prst="rect">
              <a:avLst/>
            </a:prstGeom>
            <a:effectLst/>
          </p:spPr>
        </p:pic>
        <p:pic>
          <p:nvPicPr>
            <p:cNvPr id="328" name="0722.sdt-atlassian.png"/>
            <p:cNvPicPr>
              <a:picLocks noChangeAspect="1"/>
            </p:cNvPicPr>
            <p:nvPr/>
          </p:nvPicPr>
          <p:blipFill>
            <a:blip r:embed="rId4">
              <a:extLst/>
            </a:blip>
            <a:srcRect l="0" t="0" r="0" b="0"/>
            <a:stretch>
              <a:fillRect/>
            </a:stretch>
          </p:blipFill>
          <p:spPr>
            <a:xfrm>
              <a:off x="515402" y="1075159"/>
              <a:ext cx="1166160" cy="1166160"/>
            </a:xfrm>
            <a:prstGeom prst="rect">
              <a:avLst/>
            </a:prstGeom>
            <a:ln w="12700" cap="flat">
              <a:noFill/>
              <a:miter lim="400000"/>
            </a:ln>
            <a:effectLst/>
          </p:spPr>
        </p:pic>
        <p:pic>
          <p:nvPicPr>
            <p:cNvPr id="329" name=""/>
            <p:cNvPicPr>
              <a:picLocks noChangeAspect="0"/>
            </p:cNvPicPr>
            <p:nvPr/>
          </p:nvPicPr>
          <p:blipFill>
            <a:blip r:embed="rId5">
              <a:extLst/>
            </a:blip>
            <a:stretch>
              <a:fillRect/>
            </a:stretch>
          </p:blipFill>
          <p:spPr>
            <a:xfrm>
              <a:off x="-44450" y="1217415"/>
              <a:ext cx="528126" cy="399048"/>
            </a:xfrm>
            <a:prstGeom prst="rect">
              <a:avLst/>
            </a:prstGeom>
            <a:effectLst/>
          </p:spPr>
        </p:pic>
        <p:sp>
          <p:nvSpPr>
            <p:cNvPr id="331" name="Shape 331"/>
            <p:cNvSpPr/>
            <p:nvPr/>
          </p:nvSpPr>
          <p:spPr>
            <a:xfrm>
              <a:off x="786586" y="679155"/>
              <a:ext cx="591553" cy="459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l" defTabSz="457200">
                <a:defRPr b="0" sz="2500"/>
              </a:lvl1pPr>
            </a:lstStyle>
            <a:p>
              <a:pPr/>
              <a:r>
                <a:t>GIT</a:t>
              </a:r>
            </a:p>
          </p:txBody>
        </p:sp>
        <p:pic>
          <p:nvPicPr>
            <p:cNvPr id="332" name=""/>
            <p:cNvPicPr>
              <a:picLocks noChangeAspect="0"/>
            </p:cNvPicPr>
            <p:nvPr/>
          </p:nvPicPr>
          <p:blipFill>
            <a:blip r:embed="rId3">
              <a:extLst/>
            </a:blip>
            <a:stretch>
              <a:fillRect/>
            </a:stretch>
          </p:blipFill>
          <p:spPr>
            <a:xfrm rot="5400000">
              <a:off x="319712" y="1299279"/>
              <a:ext cx="2649360" cy="25401"/>
            </a:xfrm>
            <a:prstGeom prst="rect">
              <a:avLst/>
            </a:prstGeom>
            <a:effectLst/>
          </p:spPr>
        </p:pic>
      </p:grpSp>
      <p:grpSp>
        <p:nvGrpSpPr>
          <p:cNvPr id="340" name="Group 340"/>
          <p:cNvGrpSpPr/>
          <p:nvPr/>
        </p:nvGrpSpPr>
        <p:grpSpPr>
          <a:xfrm>
            <a:off x="2040433" y="1415487"/>
            <a:ext cx="2708261" cy="1016236"/>
            <a:chOff x="0" y="0"/>
            <a:chExt cx="2708259" cy="1016235"/>
          </a:xfrm>
        </p:grpSpPr>
        <p:grpSp>
          <p:nvGrpSpPr>
            <p:cNvPr id="337" name="Group 337"/>
            <p:cNvGrpSpPr/>
            <p:nvPr/>
          </p:nvGrpSpPr>
          <p:grpSpPr>
            <a:xfrm>
              <a:off x="500707" y="466591"/>
              <a:ext cx="1887424" cy="549645"/>
              <a:chOff x="0" y="0"/>
              <a:chExt cx="1887423" cy="549643"/>
            </a:xfrm>
          </p:grpSpPr>
          <p:sp>
            <p:nvSpPr>
              <p:cNvPr id="335" name="Shape 335"/>
              <p:cNvSpPr/>
              <p:nvPr/>
            </p:nvSpPr>
            <p:spPr>
              <a:xfrm>
                <a:off x="0" y="11278"/>
                <a:ext cx="1887424" cy="527087"/>
              </a:xfrm>
              <a:prstGeom prst="roundRect">
                <a:avLst>
                  <a:gd name="adj" fmla="val 0"/>
                </a:avLst>
              </a:prstGeom>
              <a:blipFill rotWithShape="1">
                <a:blip r:embed="rId6"/>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starts analysis</a:t>
                </a:r>
              </a:p>
            </p:txBody>
          </p:sp>
          <p:sp>
            <p:nvSpPr>
              <p:cNvPr id="336" name="Shape 336"/>
              <p:cNvSpPr/>
              <p:nvPr/>
            </p:nvSpPr>
            <p:spPr>
              <a:xfrm flipV="1">
                <a:off x="40045" y="-1"/>
                <a:ext cx="1" cy="549645"/>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pic>
          <p:nvPicPr>
            <p:cNvPr id="338" name="2988888 (1).png"/>
            <p:cNvPicPr>
              <a:picLocks noChangeAspect="1"/>
            </p:cNvPicPr>
            <p:nvPr/>
          </p:nvPicPr>
          <p:blipFill>
            <a:blip r:embed="rId7">
              <a:extLst/>
            </a:blip>
            <a:srcRect l="0" t="0" r="0" b="0"/>
            <a:stretch>
              <a:fillRect/>
            </a:stretch>
          </p:blipFill>
          <p:spPr>
            <a:xfrm>
              <a:off x="0" y="513036"/>
              <a:ext cx="466000" cy="466001"/>
            </a:xfrm>
            <a:prstGeom prst="rect">
              <a:avLst/>
            </a:prstGeom>
            <a:ln w="12700" cap="flat">
              <a:noFill/>
              <a:miter lim="400000"/>
            </a:ln>
            <a:effectLst/>
          </p:spPr>
        </p:pic>
        <p:sp>
          <p:nvSpPr>
            <p:cNvPr id="339" name="Shape 339"/>
            <p:cNvSpPr/>
            <p:nvPr/>
          </p:nvSpPr>
          <p:spPr>
            <a:xfrm>
              <a:off x="307577" y="0"/>
              <a:ext cx="2400683" cy="383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l">
                <a:spcBef>
                  <a:spcPts val="400"/>
                </a:spcBef>
                <a:defRPr b="0" sz="2000"/>
              </a:lvl1pPr>
            </a:lstStyle>
            <a:p>
              <a:pPr/>
              <a:r>
                <a:t>(via "Push Tracking")</a:t>
              </a:r>
            </a:p>
          </p:txBody>
        </p:sp>
      </p:grpSp>
      <p:grpSp>
        <p:nvGrpSpPr>
          <p:cNvPr id="347" name="Group 347"/>
          <p:cNvGrpSpPr/>
          <p:nvPr/>
        </p:nvGrpSpPr>
        <p:grpSpPr>
          <a:xfrm>
            <a:off x="4495642" y="1890809"/>
            <a:ext cx="3340740" cy="549644"/>
            <a:chOff x="-44450" y="0"/>
            <a:chExt cx="3340739" cy="549643"/>
          </a:xfrm>
        </p:grpSpPr>
        <p:grpSp>
          <p:nvGrpSpPr>
            <p:cNvPr id="343" name="Group 343"/>
            <p:cNvGrpSpPr/>
            <p:nvPr/>
          </p:nvGrpSpPr>
          <p:grpSpPr>
            <a:xfrm>
              <a:off x="1010609" y="0"/>
              <a:ext cx="2285681" cy="549644"/>
              <a:chOff x="0" y="0"/>
              <a:chExt cx="2285680" cy="549643"/>
            </a:xfrm>
          </p:grpSpPr>
          <p:sp>
            <p:nvSpPr>
              <p:cNvPr id="341" name="Shape 341"/>
              <p:cNvSpPr/>
              <p:nvPr/>
            </p:nvSpPr>
            <p:spPr>
              <a:xfrm>
                <a:off x="0" y="0"/>
                <a:ext cx="2285681" cy="527086"/>
              </a:xfrm>
              <a:prstGeom prst="roundRect">
                <a:avLst>
                  <a:gd name="adj" fmla="val 0"/>
                </a:avLst>
              </a:prstGeom>
              <a:blipFill rotWithShape="1">
                <a:blip r:embed="rId6"/>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generates report</a:t>
                </a:r>
              </a:p>
            </p:txBody>
          </p:sp>
          <p:sp>
            <p:nvSpPr>
              <p:cNvPr id="342" name="Shape 342"/>
              <p:cNvSpPr/>
              <p:nvPr/>
            </p:nvSpPr>
            <p:spPr>
              <a:xfrm flipV="1">
                <a:off x="40045" y="0"/>
                <a:ext cx="1" cy="549644"/>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pic>
          <p:nvPicPr>
            <p:cNvPr id="344" name=""/>
            <p:cNvPicPr>
              <a:picLocks noChangeAspect="0"/>
            </p:cNvPicPr>
            <p:nvPr/>
          </p:nvPicPr>
          <p:blipFill>
            <a:blip r:embed="rId8">
              <a:extLst/>
            </a:blip>
            <a:stretch>
              <a:fillRect/>
            </a:stretch>
          </p:blipFill>
          <p:spPr>
            <a:xfrm>
              <a:off x="-44450" y="66568"/>
              <a:ext cx="541514" cy="399047"/>
            </a:xfrm>
            <a:prstGeom prst="rect">
              <a:avLst/>
            </a:prstGeom>
            <a:effectLst/>
          </p:spPr>
        </p:pic>
        <p:pic>
          <p:nvPicPr>
            <p:cNvPr id="346" name="2988888 (1).png"/>
            <p:cNvPicPr>
              <a:picLocks noChangeAspect="1"/>
            </p:cNvPicPr>
            <p:nvPr/>
          </p:nvPicPr>
          <p:blipFill>
            <a:blip r:embed="rId7">
              <a:extLst/>
            </a:blip>
            <a:srcRect l="0" t="0" r="0" b="0"/>
            <a:stretch>
              <a:fillRect/>
            </a:stretch>
          </p:blipFill>
          <p:spPr>
            <a:xfrm>
              <a:off x="515505" y="41855"/>
              <a:ext cx="466001" cy="466001"/>
            </a:xfrm>
            <a:prstGeom prst="rect">
              <a:avLst/>
            </a:prstGeom>
            <a:ln w="12700" cap="flat">
              <a:noFill/>
              <a:miter lim="400000"/>
            </a:ln>
            <a:effectLst/>
          </p:spPr>
        </p:pic>
      </p:grpSp>
      <p:grpSp>
        <p:nvGrpSpPr>
          <p:cNvPr id="359" name="Group 359"/>
          <p:cNvGrpSpPr/>
          <p:nvPr/>
        </p:nvGrpSpPr>
        <p:grpSpPr>
          <a:xfrm>
            <a:off x="4423386" y="2517580"/>
            <a:ext cx="4423679" cy="1749137"/>
            <a:chOff x="0" y="0"/>
            <a:chExt cx="4423678" cy="1749136"/>
          </a:xfrm>
        </p:grpSpPr>
        <p:grpSp>
          <p:nvGrpSpPr>
            <p:cNvPr id="356" name="Group 356"/>
            <p:cNvGrpSpPr/>
            <p:nvPr/>
          </p:nvGrpSpPr>
          <p:grpSpPr>
            <a:xfrm>
              <a:off x="0" y="0"/>
              <a:ext cx="4423679" cy="1749137"/>
              <a:chOff x="0" y="0"/>
              <a:chExt cx="4423678" cy="1749136"/>
            </a:xfrm>
          </p:grpSpPr>
          <p:pic>
            <p:nvPicPr>
              <p:cNvPr id="348" name="800px-JIRA_logo.svg.png"/>
              <p:cNvPicPr>
                <a:picLocks noChangeAspect="1"/>
              </p:cNvPicPr>
              <p:nvPr/>
            </p:nvPicPr>
            <p:blipFill>
              <a:blip r:embed="rId9">
                <a:extLst/>
              </a:blip>
              <a:stretch>
                <a:fillRect/>
              </a:stretch>
            </p:blipFill>
            <p:spPr>
              <a:xfrm>
                <a:off x="0" y="1139573"/>
                <a:ext cx="1098671" cy="549336"/>
              </a:xfrm>
              <a:prstGeom prst="rect">
                <a:avLst/>
              </a:prstGeom>
              <a:ln w="12700" cap="flat">
                <a:noFill/>
                <a:miter lim="400000"/>
              </a:ln>
              <a:effectLst/>
            </p:spPr>
          </p:pic>
          <p:grpSp>
            <p:nvGrpSpPr>
              <p:cNvPr id="351" name="Group 351"/>
              <p:cNvGrpSpPr/>
              <p:nvPr/>
            </p:nvGrpSpPr>
            <p:grpSpPr>
              <a:xfrm>
                <a:off x="2460407" y="0"/>
                <a:ext cx="1963272" cy="1053789"/>
                <a:chOff x="-759012" y="12700"/>
                <a:chExt cx="1963271" cy="1053788"/>
              </a:xfrm>
            </p:grpSpPr>
            <p:sp>
              <p:nvSpPr>
                <p:cNvPr id="349" name="Shape 349"/>
                <p:cNvSpPr/>
                <p:nvPr/>
              </p:nvSpPr>
              <p:spPr>
                <a:xfrm>
                  <a:off x="-759013" y="347934"/>
                  <a:ext cx="1715219" cy="718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lgn="l" defTabSz="800100">
                    <a:lnSpc>
                      <a:spcPct val="120000"/>
                    </a:lnSpc>
                    <a:defRPr b="0" sz="1600">
                      <a:latin typeface="+mn-lt"/>
                      <a:ea typeface="+mn-ea"/>
                      <a:cs typeface="+mn-cs"/>
                      <a:sym typeface="Helvetica"/>
                    </a:defRPr>
                  </a:lvl1pPr>
                </a:lstStyle>
                <a:p>
                  <a:pPr/>
                  <a:r>
                    <a:t>Jenkins job</a:t>
                  </a:r>
                </a:p>
              </p:txBody>
            </p:sp>
            <p:pic>
              <p:nvPicPr>
                <p:cNvPr id="350" name="Jenkins.sh-600x600.png"/>
                <p:cNvPicPr>
                  <a:picLocks noChangeAspect="1"/>
                </p:cNvPicPr>
                <p:nvPr/>
              </p:nvPicPr>
              <p:blipFill>
                <a:blip r:embed="rId10">
                  <a:extLst/>
                </a:blip>
                <a:stretch>
                  <a:fillRect/>
                </a:stretch>
              </p:blipFill>
              <p:spPr>
                <a:xfrm>
                  <a:off x="190173" y="12700"/>
                  <a:ext cx="1014086" cy="1014086"/>
                </a:xfrm>
                <a:prstGeom prst="rect">
                  <a:avLst/>
                </a:prstGeom>
                <a:ln w="12700" cap="flat">
                  <a:noFill/>
                  <a:miter lim="400000"/>
                </a:ln>
                <a:effectLst/>
              </p:spPr>
            </p:pic>
          </p:grpSp>
          <p:sp>
            <p:nvSpPr>
              <p:cNvPr id="352" name="Shape 352"/>
              <p:cNvSpPr/>
              <p:nvPr/>
            </p:nvSpPr>
            <p:spPr>
              <a:xfrm>
                <a:off x="781067" y="198899"/>
                <a:ext cx="1715219" cy="718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lgn="l" defTabSz="800100">
                  <a:lnSpc>
                    <a:spcPct val="120000"/>
                  </a:lnSpc>
                  <a:defRPr b="0" sz="1600">
                    <a:latin typeface="+mn-lt"/>
                    <a:ea typeface="+mn-ea"/>
                    <a:cs typeface="+mn-cs"/>
                    <a:sym typeface="Helvetica"/>
                  </a:defRPr>
                </a:pPr>
                <a:r>
                  <a:t>Scrutinizer</a:t>
                </a:r>
              </a:p>
              <a:p>
                <a:pPr algn="l" defTabSz="800100">
                  <a:lnSpc>
                    <a:spcPct val="120000"/>
                  </a:lnSpc>
                  <a:defRPr b="0" sz="1600">
                    <a:latin typeface="+mn-lt"/>
                    <a:ea typeface="+mn-ea"/>
                    <a:cs typeface="+mn-cs"/>
                    <a:sym typeface="Helvetica"/>
                  </a:defRPr>
                </a:pPr>
                <a:r>
                  <a:t>&amp; JIRA API</a:t>
                </a:r>
              </a:p>
            </p:txBody>
          </p:sp>
          <p:grpSp>
            <p:nvGrpSpPr>
              <p:cNvPr id="355" name="Group 355"/>
              <p:cNvGrpSpPr/>
              <p:nvPr/>
            </p:nvGrpSpPr>
            <p:grpSpPr>
              <a:xfrm>
                <a:off x="1118672" y="1199493"/>
                <a:ext cx="2285681" cy="549644"/>
                <a:chOff x="0" y="0"/>
                <a:chExt cx="2285680" cy="549643"/>
              </a:xfrm>
            </p:grpSpPr>
            <p:sp>
              <p:nvSpPr>
                <p:cNvPr id="353" name="Shape 353"/>
                <p:cNvSpPr/>
                <p:nvPr/>
              </p:nvSpPr>
              <p:spPr>
                <a:xfrm>
                  <a:off x="0" y="0"/>
                  <a:ext cx="2285681" cy="527086"/>
                </a:xfrm>
                <a:prstGeom prst="roundRect">
                  <a:avLst>
                    <a:gd name="adj" fmla="val 0"/>
                  </a:avLst>
                </a:prstGeom>
                <a:blipFill rotWithShape="1">
                  <a:blip r:embed="rId6"/>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issues on board</a:t>
                  </a:r>
                </a:p>
              </p:txBody>
            </p:sp>
            <p:sp>
              <p:nvSpPr>
                <p:cNvPr id="354" name="Shape 354"/>
                <p:cNvSpPr/>
                <p:nvPr/>
              </p:nvSpPr>
              <p:spPr>
                <a:xfrm flipV="1">
                  <a:off x="40045" y="0"/>
                  <a:ext cx="1" cy="549644"/>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pic>
          <p:nvPicPr>
            <p:cNvPr id="357" name=""/>
            <p:cNvPicPr>
              <a:picLocks noChangeAspect="0"/>
            </p:cNvPicPr>
            <p:nvPr/>
          </p:nvPicPr>
          <p:blipFill>
            <a:blip r:embed="rId11">
              <a:extLst/>
            </a:blip>
            <a:stretch>
              <a:fillRect/>
            </a:stretch>
          </p:blipFill>
          <p:spPr>
            <a:xfrm rot="5400000">
              <a:off x="1751054" y="358771"/>
              <a:ext cx="919259" cy="399048"/>
            </a:xfrm>
            <a:prstGeom prst="rect">
              <a:avLst/>
            </a:prstGeom>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40"/>
                                        </p:tgtEl>
                                        <p:attrNameLst>
                                          <p:attrName>style.visibility</p:attrName>
                                        </p:attrNameLst>
                                      </p:cBhvr>
                                      <p:to>
                                        <p:strVal val="visible"/>
                                      </p:to>
                                    </p:set>
                                    <p:animEffect filter="fade" transition="in">
                                      <p:cBhvr>
                                        <p:cTn id="7" dur="500"/>
                                        <p:tgtEl>
                                          <p:spTgt spid="34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47"/>
                                        </p:tgtEl>
                                        <p:attrNameLst>
                                          <p:attrName>style.visibility</p:attrName>
                                        </p:attrNameLst>
                                      </p:cBhvr>
                                      <p:to>
                                        <p:strVal val="visible"/>
                                      </p:to>
                                    </p:set>
                                    <p:animEffect filter="fade" transition="in">
                                      <p:cBhvr>
                                        <p:cTn id="12" dur="500"/>
                                        <p:tgtEl>
                                          <p:spTgt spid="34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359"/>
                                        </p:tgtEl>
                                        <p:attrNameLst>
                                          <p:attrName>style.visibility</p:attrName>
                                        </p:attrNameLst>
                                      </p:cBhvr>
                                      <p:to>
                                        <p:strVal val="visible"/>
                                      </p:to>
                                    </p:set>
                                    <p:animEffect filter="fade" transition="in">
                                      <p:cBhvr>
                                        <p:cTn id="17" dur="5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2"/>
      <p:bldP build="whole" bldLvl="1" animBg="1" rev="0" advAuto="0" spid="340" grpId="1"/>
      <p:bldP build="whole" bldLvl="1" animBg="1" rev="0" advAuto="0" spid="359" grpId="3"/>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Glossary</a:t>
            </a:r>
          </a:p>
        </p:txBody>
      </p:sp>
      <p:sp>
        <p:nvSpPr>
          <p:cNvPr id="362" name="Shape 362"/>
          <p:cNvSpPr/>
          <p:nvPr/>
        </p:nvSpPr>
        <p:spPr>
          <a:xfrm>
            <a:off x="747365" y="1239782"/>
            <a:ext cx="3385821" cy="6756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a:spcBef>
                <a:spcPts val="300"/>
              </a:spcBef>
              <a:defRPr b="0" sz="2000"/>
            </a:pPr>
            <a:r>
              <a:rPr u="sng">
                <a:solidFill>
                  <a:srgbClr val="535353"/>
                </a:solidFill>
                <a:uFill>
                  <a:solidFill>
                    <a:srgbClr val="CDCDCD"/>
                  </a:solidFill>
                </a:uFill>
                <a:hlinkClick r:id="rId2" invalidUrl="" action="" tgtFrame="" tooltip="" history="1" highlightClick="0" endSnd="0"/>
              </a:rPr>
              <a:t>phploc</a:t>
            </a:r>
            <a:r>
              <a:t> can quickly measure the size of a PHP project</a:t>
            </a:r>
          </a:p>
        </p:txBody>
      </p:sp>
      <p:sp>
        <p:nvSpPr>
          <p:cNvPr id="363" name="Shape 363"/>
          <p:cNvSpPr/>
          <p:nvPr/>
        </p:nvSpPr>
        <p:spPr>
          <a:xfrm>
            <a:off x="4663467" y="1233673"/>
            <a:ext cx="3385820" cy="30124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a:spcBef>
                <a:spcPts val="300"/>
              </a:spcBef>
              <a:defRPr b="0" sz="2000"/>
            </a:pPr>
            <a:r>
              <a:rPr u="sng">
                <a:solidFill>
                  <a:srgbClr val="535353"/>
                </a:solidFill>
                <a:uFill>
                  <a:solidFill>
                    <a:srgbClr val="CDCDCD"/>
                  </a:solidFill>
                </a:uFill>
                <a:hlinkClick r:id="rId3" invalidUrl="" action="" tgtFrame="" tooltip="" history="1" highlightClick="0" endSnd="0"/>
              </a:rPr>
              <a:t>pdepend</a:t>
            </a:r>
            <a:r>
              <a:rPr b="1"/>
              <a:t> </a:t>
            </a:r>
            <a:r>
              <a:t>can generate a large set of software metrics from a given code base. These values can be used to measure the quality of a software project and they help to identify the parts of an application where a code refactoring should be applied</a:t>
            </a:r>
          </a:p>
        </p:txBody>
      </p:sp>
      <p:sp>
        <p:nvSpPr>
          <p:cNvPr id="364" name="Shape 364"/>
          <p:cNvSpPr/>
          <p:nvPr/>
        </p:nvSpPr>
        <p:spPr>
          <a:xfrm>
            <a:off x="747365" y="2145661"/>
            <a:ext cx="3385821" cy="18440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a:spcBef>
                <a:spcPts val="300"/>
              </a:spcBef>
              <a:defRPr b="0" sz="2000"/>
            </a:pPr>
            <a:r>
              <a:rPr u="sng">
                <a:solidFill>
                  <a:srgbClr val="535353"/>
                </a:solidFill>
                <a:uFill>
                  <a:solidFill>
                    <a:srgbClr val="CDCDCD"/>
                  </a:solidFill>
                </a:uFill>
                <a:hlinkClick r:id="rId4" invalidUrl="" action="" tgtFrame="" tooltip="" history="1" highlightClick="0" endSnd="0"/>
              </a:rPr>
              <a:t>phpmd</a:t>
            </a:r>
            <a:r>
              <a:t> scans PHP source code and looks for potential problems such as possible bugs, dead code, suboptimal code, and overcomplicated expressions</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Glossary (2)</a:t>
            </a:r>
          </a:p>
        </p:txBody>
      </p:sp>
      <p:sp>
        <p:nvSpPr>
          <p:cNvPr id="367" name="Shape 367"/>
          <p:cNvSpPr/>
          <p:nvPr/>
        </p:nvSpPr>
        <p:spPr>
          <a:xfrm>
            <a:off x="747365" y="1239782"/>
            <a:ext cx="3598023" cy="12598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a:spcBef>
                <a:spcPts val="300"/>
              </a:spcBef>
              <a:defRPr b="0" sz="2000"/>
            </a:pPr>
            <a:r>
              <a:rPr u="sng">
                <a:solidFill>
                  <a:srgbClr val="535353"/>
                </a:solidFill>
                <a:uFill>
                  <a:solidFill>
                    <a:srgbClr val="CDCDCD"/>
                  </a:solidFill>
                </a:uFill>
                <a:hlinkClick r:id="rId2" invalidUrl="" action="" tgtFrame="" tooltip="" history="1" highlightClick="0" endSnd="0"/>
              </a:rPr>
              <a:t>phpcpd</a:t>
            </a:r>
            <a:r>
              <a:t> is a Copy/Paste Detector (CPD) for PHP code. It scans a PHP project for duplicated code</a:t>
            </a:r>
          </a:p>
        </p:txBody>
      </p:sp>
      <p:sp>
        <p:nvSpPr>
          <p:cNvPr id="368" name="Shape 368"/>
          <p:cNvSpPr/>
          <p:nvPr/>
        </p:nvSpPr>
        <p:spPr>
          <a:xfrm>
            <a:off x="4663467" y="1233673"/>
            <a:ext cx="3916326" cy="27203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a:spcBef>
                <a:spcPts val="300"/>
              </a:spcBef>
              <a:defRPr b="0" sz="2000"/>
            </a:pPr>
            <a:r>
              <a:rPr u="sng">
                <a:solidFill>
                  <a:srgbClr val="535353"/>
                </a:solidFill>
                <a:uFill>
                  <a:solidFill>
                    <a:srgbClr val="CDCDCD"/>
                  </a:solidFill>
                </a:uFill>
                <a:hlinkClick r:id="rId3" invalidUrl="" action="" tgtFrame="" tooltip="" history="1" highlightClick="0" endSnd="0"/>
              </a:rPr>
              <a:t>phpcs</a:t>
            </a:r>
            <a:r>
              <a:t> tokenises PHP, JavaScript and CSS files and detects violations of a defined set of coding standards. It is an essential development tool that ensures your code remains clean and consistent. It can also help prevent some common semantic errors made by developers</a:t>
            </a:r>
          </a:p>
        </p:txBody>
      </p:sp>
      <p:sp>
        <p:nvSpPr>
          <p:cNvPr id="369" name="Shape 369"/>
          <p:cNvSpPr/>
          <p:nvPr/>
        </p:nvSpPr>
        <p:spPr>
          <a:xfrm>
            <a:off x="747365" y="2666361"/>
            <a:ext cx="3598023" cy="12598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gn="l">
              <a:spcBef>
                <a:spcPts val="300"/>
              </a:spcBef>
              <a:defRPr b="0" sz="2000"/>
            </a:pPr>
            <a:r>
              <a:rPr u="sng">
                <a:solidFill>
                  <a:srgbClr val="535353"/>
                </a:solidFill>
                <a:uFill>
                  <a:solidFill>
                    <a:srgbClr val="CDCDCD"/>
                  </a:solidFill>
                </a:uFill>
                <a:hlinkClick r:id="rId4" invalidUrl="" action="" tgtFrame="" tooltip="" history="1" highlightClick="0" endSnd="0"/>
              </a:rPr>
              <a:t>phpDox</a:t>
            </a:r>
            <a:r>
              <a:t> is the documentation generator for PHP projects. This includes, but is not limited to, API documentation</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nvSpPr>
        <p:spPr>
          <a:xfrm>
            <a:off x="-405600" y="844418"/>
            <a:ext cx="4041776"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spcBef>
                <a:spcPts val="600"/>
              </a:spcBef>
              <a:defRPr sz="2500"/>
            </a:lvl1pPr>
          </a:lstStyle>
          <a:p>
            <a:pPr/>
            <a:r>
              <a:t>Resources</a:t>
            </a:r>
          </a:p>
        </p:txBody>
      </p:sp>
      <p:sp>
        <p:nvSpPr>
          <p:cNvPr id="372" name="Shape 372"/>
          <p:cNvSpPr/>
          <p:nvPr/>
        </p:nvSpPr>
        <p:spPr>
          <a:xfrm>
            <a:off x="633698" y="1507537"/>
            <a:ext cx="7764966" cy="179578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00526" indent="-200526" algn="l">
              <a:spcBef>
                <a:spcPts val="400"/>
              </a:spcBef>
              <a:buClr>
                <a:srgbClr val="F14E23"/>
              </a:buClr>
              <a:buSzPct val="100000"/>
              <a:buChar char="•"/>
              <a:defRPr b="0" sz="2000"/>
            </a:pPr>
            <a:r>
              <a:rPr u="sng">
                <a:solidFill>
                  <a:srgbClr val="CDCDCD"/>
                </a:solidFill>
                <a:uFill>
                  <a:solidFill>
                    <a:srgbClr val="CDCDCD"/>
                  </a:solidFill>
                </a:uFill>
                <a:hlinkClick r:id="rId2" invalidUrl="" action="" tgtFrame="" tooltip="" history="1" highlightClick="0" endSnd="0"/>
              </a:rPr>
              <a:t>https://wiki.jenkins-ci.org</a:t>
            </a:r>
          </a:p>
          <a:p>
            <a:pPr marL="200526" indent="-200526" algn="l">
              <a:spcBef>
                <a:spcPts val="400"/>
              </a:spcBef>
              <a:buClr>
                <a:srgbClr val="F14E23"/>
              </a:buClr>
              <a:buSzPct val="100000"/>
              <a:buChar char="•"/>
              <a:defRPr b="0" sz="2000"/>
            </a:pPr>
            <a:r>
              <a:rPr u="sng">
                <a:solidFill>
                  <a:srgbClr val="CDCDCD"/>
                </a:solidFill>
                <a:uFill>
                  <a:solidFill>
                    <a:srgbClr val="CDCDCD"/>
                  </a:solidFill>
                </a:uFill>
                <a:hlinkClick r:id="rId3" invalidUrl="" action="" tgtFrame="" tooltip="" history="1" highlightClick="0" endSnd="0"/>
              </a:rPr>
              <a:t>https://www.sitepoint.com/analyzing-php-project-jenkins/</a:t>
            </a:r>
          </a:p>
          <a:p>
            <a:pPr marL="200526" indent="-200526" algn="l">
              <a:spcBef>
                <a:spcPts val="400"/>
              </a:spcBef>
              <a:buClr>
                <a:srgbClr val="F14E23"/>
              </a:buClr>
              <a:buSzPct val="100000"/>
              <a:buChar char="•"/>
              <a:defRPr b="0" sz="2000"/>
            </a:pPr>
            <a:r>
              <a:rPr u="sng">
                <a:solidFill>
                  <a:srgbClr val="CDCDCD"/>
                </a:solidFill>
                <a:uFill>
                  <a:solidFill>
                    <a:srgbClr val="CDCDCD"/>
                  </a:solidFill>
                </a:uFill>
                <a:hlinkClick r:id="rId4" invalidUrl="" action="" tgtFrame="" tooltip="" history="1" highlightClick="0" endSnd="0"/>
              </a:rPr>
              <a:t>http://phpqatools.org/</a:t>
            </a:r>
            <a:r>
              <a:t> </a:t>
            </a:r>
          </a:p>
          <a:p>
            <a:pPr marL="200526" indent="-200526" algn="l">
              <a:spcBef>
                <a:spcPts val="400"/>
              </a:spcBef>
              <a:buClr>
                <a:srgbClr val="F14E23"/>
              </a:buClr>
              <a:buSzPct val="100000"/>
              <a:buChar char="•"/>
              <a:defRPr b="0" sz="2000"/>
            </a:pPr>
            <a:r>
              <a:rPr u="sng">
                <a:solidFill>
                  <a:srgbClr val="CDCDCD"/>
                </a:solidFill>
                <a:uFill>
                  <a:solidFill>
                    <a:srgbClr val="CDCDCD"/>
                  </a:solidFill>
                </a:uFill>
                <a:hlinkClick r:id="rId5" invalidUrl="" action="" tgtFrame="" tooltip="" history="1" highlightClick="0" endSnd="0"/>
              </a:rPr>
              <a:t>http://www.4dxbook.com/</a:t>
            </a:r>
          </a:p>
          <a:p>
            <a:pPr marL="200526" indent="-200526" algn="l">
              <a:spcBef>
                <a:spcPts val="400"/>
              </a:spcBef>
              <a:buClr>
                <a:srgbClr val="F14E23"/>
              </a:buClr>
              <a:buSzPct val="100000"/>
              <a:buChar char="•"/>
              <a:defRPr b="0" sz="2000"/>
            </a:pPr>
            <a:r>
              <a:rPr u="sng">
                <a:solidFill>
                  <a:srgbClr val="CDCDCD"/>
                </a:solidFill>
                <a:uFill>
                  <a:solidFill>
                    <a:srgbClr val="CDCDCD"/>
                  </a:solidFill>
                </a:uFill>
                <a:hlinkClick r:id="rId6" invalidUrl="" action="" tgtFrame="" tooltip="" history="1" highlightClick="0" endSnd="0"/>
              </a:rPr>
              <a:t>https://scrutinizer-ci.com</a:t>
            </a:r>
            <a:r>
              <a:t> </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376" name="Group 376"/>
          <p:cNvGrpSpPr/>
          <p:nvPr/>
        </p:nvGrpSpPr>
        <p:grpSpPr>
          <a:xfrm>
            <a:off x="4975461" y="3117470"/>
            <a:ext cx="11682918" cy="1168584"/>
            <a:chOff x="0" y="19049"/>
            <a:chExt cx="11682917" cy="1168583"/>
          </a:xfrm>
        </p:grpSpPr>
        <p:sp>
          <p:nvSpPr>
            <p:cNvPr id="374" name="Shape 374"/>
            <p:cNvSpPr/>
            <p:nvPr/>
          </p:nvSpPr>
          <p:spPr>
            <a:xfrm>
              <a:off x="16690" y="19049"/>
              <a:ext cx="11427281"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2500"/>
              </a:lvl1pPr>
            </a:lstStyle>
            <a:p>
              <a:pPr/>
              <a:r>
                <a:t>Alec Bedzir</a:t>
              </a:r>
            </a:p>
          </p:txBody>
        </p:sp>
        <p:sp>
          <p:nvSpPr>
            <p:cNvPr id="375" name="Shape 375"/>
            <p:cNvSpPr/>
            <p:nvPr/>
          </p:nvSpPr>
          <p:spPr>
            <a:xfrm>
              <a:off x="0" y="527233"/>
              <a:ext cx="11682918"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p>
              <a:pPr algn="l" defTabSz="457200">
                <a:spcBef>
                  <a:spcPts val="500"/>
                </a:spcBef>
                <a:defRPr b="0" sz="1800">
                  <a:solidFill>
                    <a:srgbClr val="535353"/>
                  </a:solidFill>
                </a:defRPr>
              </a:pPr>
              <a:r>
                <a:t>Head of Systems Architects - Vaimo</a:t>
              </a:r>
            </a:p>
            <a:p>
              <a:pPr algn="l" defTabSz="457200">
                <a:spcBef>
                  <a:spcPts val="700"/>
                </a:spcBef>
                <a:defRPr b="0" sz="1400">
                  <a:solidFill>
                    <a:srgbClr val="535353"/>
                  </a:solidFill>
                </a:defRPr>
              </a:pPr>
              <a:r>
                <a:rPr u="sng">
                  <a:uFill>
                    <a:solidFill>
                      <a:srgbClr val="CDCDCD"/>
                    </a:solidFill>
                  </a:uFill>
                  <a:hlinkClick r:id="rId2" invalidUrl="" action="" tgtFrame="" tooltip="" history="1" highlightClick="0" endSnd="0"/>
                </a:rPr>
                <a:t>alec.bedzir@vaimo.com</a:t>
              </a:r>
            </a:p>
          </p:txBody>
        </p:sp>
      </p:grpSp>
      <p:pic>
        <p:nvPicPr>
          <p:cNvPr id="377" name=""/>
          <p:cNvPicPr>
            <a:picLocks noChangeAspect="0"/>
          </p:cNvPicPr>
          <p:nvPr/>
        </p:nvPicPr>
        <p:blipFill>
          <a:blip r:embed="rId3">
            <a:extLst/>
          </a:blip>
          <a:stretch>
            <a:fillRect/>
          </a:stretch>
        </p:blipFill>
        <p:spPr>
          <a:xfrm>
            <a:off x="4966600" y="3566992"/>
            <a:ext cx="3862570" cy="25401"/>
          </a:xfrm>
          <a:prstGeom prst="rect">
            <a:avLst/>
          </a:prstGeom>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nvSpPr>
        <p:spPr>
          <a:xfrm>
            <a:off x="685800" y="396165"/>
            <a:ext cx="7772400" cy="24790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p>
            <a:pPr algn="l"/>
            <a:r>
              <a:rPr sz="2400"/>
              <a:t>Practical insights into</a:t>
            </a:r>
            <a:r>
              <a:t> </a:t>
            </a:r>
            <a:br/>
            <a:r>
              <a:t>Building a fully automated code analysis flow </a:t>
            </a:r>
          </a:p>
          <a:p>
            <a:pPr algn="l">
              <a:spcBef>
                <a:spcPts val="700"/>
              </a:spcBef>
            </a:pPr>
            <a:r>
              <a:rPr sz="2400"/>
              <a:t>for your Magento project</a:t>
            </a:r>
          </a:p>
        </p:txBody>
      </p:sp>
      <p:grpSp>
        <p:nvGrpSpPr>
          <p:cNvPr id="45" name="Group 45"/>
          <p:cNvGrpSpPr/>
          <p:nvPr/>
        </p:nvGrpSpPr>
        <p:grpSpPr>
          <a:xfrm>
            <a:off x="5102461" y="3244470"/>
            <a:ext cx="11682918" cy="1079684"/>
            <a:chOff x="0" y="19049"/>
            <a:chExt cx="11682917" cy="1079683"/>
          </a:xfrm>
        </p:grpSpPr>
        <p:sp>
          <p:nvSpPr>
            <p:cNvPr id="43" name="Shape 43"/>
            <p:cNvSpPr/>
            <p:nvPr/>
          </p:nvSpPr>
          <p:spPr>
            <a:xfrm>
              <a:off x="16690" y="19049"/>
              <a:ext cx="11427281" cy="469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defTabSz="457200">
                <a:defRPr b="0" sz="2500"/>
              </a:lvl1pPr>
            </a:lstStyle>
            <a:p>
              <a:pPr/>
              <a:r>
                <a:t>Alec Bedzir</a:t>
              </a:r>
            </a:p>
          </p:txBody>
        </p:sp>
        <p:sp>
          <p:nvSpPr>
            <p:cNvPr id="44" name="Shape 44"/>
            <p:cNvSpPr/>
            <p:nvPr/>
          </p:nvSpPr>
          <p:spPr>
            <a:xfrm>
              <a:off x="0" y="463733"/>
              <a:ext cx="11682918"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spAutoFit/>
            </a:bodyPr>
            <a:lstStyle>
              <a:lvl1pPr algn="l" defTabSz="457200">
                <a:defRPr b="0" sz="1800">
                  <a:solidFill>
                    <a:srgbClr val="535353"/>
                  </a:solidFill>
                </a:defRPr>
              </a:lvl1pPr>
            </a:lstStyle>
            <a:p>
              <a:pPr/>
              <a:r>
                <a:t>Head of Systems Architects - Vaimo</a:t>
              </a:r>
            </a:p>
          </p:txBody>
        </p:sp>
      </p:gr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Scope</a:t>
            </a:r>
          </a:p>
        </p:txBody>
      </p:sp>
      <p:grpSp>
        <p:nvGrpSpPr>
          <p:cNvPr id="52" name="Group 52"/>
          <p:cNvGrpSpPr/>
          <p:nvPr/>
        </p:nvGrpSpPr>
        <p:grpSpPr>
          <a:xfrm>
            <a:off x="544648" y="1456805"/>
            <a:ext cx="2804738" cy="2071672"/>
            <a:chOff x="0" y="0"/>
            <a:chExt cx="2804737" cy="2071671"/>
          </a:xfrm>
        </p:grpSpPr>
        <p:sp>
          <p:nvSpPr>
            <p:cNvPr id="50" name="Shape 50"/>
            <p:cNvSpPr/>
            <p:nvPr/>
          </p:nvSpPr>
          <p:spPr>
            <a:xfrm>
              <a:off x="0" y="0"/>
              <a:ext cx="2804738" cy="3835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rmAutofit fontScale="100000" lnSpcReduction="0"/>
            </a:bodyPr>
            <a:lstStyle>
              <a:lvl1pPr algn="l">
                <a:spcBef>
                  <a:spcPts val="400"/>
                </a:spcBef>
                <a:buClr>
                  <a:srgbClr val="F14E23"/>
                </a:buClr>
                <a:defRPr b="0" sz="2000"/>
              </a:lvl1pPr>
            </a:lstStyle>
            <a:p>
              <a:pPr/>
              <a:r>
                <a:t>Static code analysis</a:t>
              </a:r>
            </a:p>
          </p:txBody>
        </p:sp>
        <p:pic>
          <p:nvPicPr>
            <p:cNvPr id="51" name="code_analysis.jpg"/>
            <p:cNvPicPr>
              <a:picLocks noChangeAspect="1"/>
            </p:cNvPicPr>
            <p:nvPr/>
          </p:nvPicPr>
          <p:blipFill>
            <a:blip r:embed="rId3">
              <a:extLst/>
            </a:blip>
            <a:stretch>
              <a:fillRect/>
            </a:stretch>
          </p:blipFill>
          <p:spPr>
            <a:xfrm>
              <a:off x="300298" y="475323"/>
              <a:ext cx="2128464" cy="1596349"/>
            </a:xfrm>
            <a:prstGeom prst="rect">
              <a:avLst/>
            </a:prstGeom>
            <a:ln w="12700" cap="flat">
              <a:noFill/>
              <a:miter lim="400000"/>
            </a:ln>
            <a:effectLst/>
          </p:spPr>
        </p:pic>
      </p:grpSp>
      <p:grpSp>
        <p:nvGrpSpPr>
          <p:cNvPr id="55" name="Group 55"/>
          <p:cNvGrpSpPr/>
          <p:nvPr/>
        </p:nvGrpSpPr>
        <p:grpSpPr>
          <a:xfrm>
            <a:off x="3631230" y="1285355"/>
            <a:ext cx="5206485" cy="2328651"/>
            <a:chOff x="0" y="0"/>
            <a:chExt cx="5206484" cy="2328649"/>
          </a:xfrm>
        </p:grpSpPr>
        <p:sp>
          <p:nvSpPr>
            <p:cNvPr id="53" name="Shape 53"/>
            <p:cNvSpPr/>
            <p:nvPr/>
          </p:nvSpPr>
          <p:spPr>
            <a:xfrm>
              <a:off x="0" y="0"/>
              <a:ext cx="5206485" cy="675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rmAutofit fontScale="100000" lnSpcReduction="0"/>
            </a:bodyPr>
            <a:lstStyle/>
            <a:p>
              <a:pPr algn="l">
                <a:spcBef>
                  <a:spcPts val="400"/>
                </a:spcBef>
                <a:buClr>
                  <a:srgbClr val="F14E23"/>
                </a:buClr>
                <a:defRPr b="0" sz="2000"/>
              </a:pPr>
              <a:r>
                <a:t>Analysing various aspects </a:t>
              </a:r>
              <a:br/>
              <a:r>
                <a:t>(code style, performance, security etc.)</a:t>
              </a:r>
            </a:p>
          </p:txBody>
        </p:sp>
        <p:pic>
          <p:nvPicPr>
            <p:cNvPr id="54" name="3-gears-hi.png"/>
            <p:cNvPicPr>
              <a:picLocks noChangeAspect="1"/>
            </p:cNvPicPr>
            <p:nvPr/>
          </p:nvPicPr>
          <p:blipFill>
            <a:blip r:embed="rId4">
              <a:extLst/>
            </a:blip>
            <a:stretch>
              <a:fillRect/>
            </a:stretch>
          </p:blipFill>
          <p:spPr>
            <a:xfrm>
              <a:off x="1304383" y="732302"/>
              <a:ext cx="2443390" cy="1596348"/>
            </a:xfrm>
            <a:prstGeom prst="rect">
              <a:avLst/>
            </a:prstGeom>
            <a:ln w="12700" cap="flat">
              <a:noFill/>
              <a:miter lim="400000"/>
            </a:ln>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2"/>
                                        </p:tgtEl>
                                        <p:attrNameLst>
                                          <p:attrName>style.visibility</p:attrName>
                                        </p:attrNameLst>
                                      </p:cBhvr>
                                      <p:to>
                                        <p:strVal val="visible"/>
                                      </p:to>
                                    </p:set>
                                    <p:animEffect filter="fade" transition="in">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55"/>
                                        </p:tgtEl>
                                        <p:attrNameLst>
                                          <p:attrName>style.visibility</p:attrName>
                                        </p:attrNameLst>
                                      </p:cBhvr>
                                      <p:to>
                                        <p:strVal val="visible"/>
                                      </p:to>
                                    </p:set>
                                    <p:animEffect filter="fade" transition="in">
                                      <p:cBhvr>
                                        <p:cTn id="12" dur="5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 grpId="2"/>
      <p:bldP build="whole" bldLvl="1" animBg="1" rev="0" advAuto="0" spid="52"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 name="Shape 59"/>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Problem</a:t>
            </a:r>
          </a:p>
        </p:txBody>
      </p:sp>
      <p:grpSp>
        <p:nvGrpSpPr>
          <p:cNvPr id="62" name="Group 62"/>
          <p:cNvGrpSpPr/>
          <p:nvPr/>
        </p:nvGrpSpPr>
        <p:grpSpPr>
          <a:xfrm>
            <a:off x="2916514" y="512714"/>
            <a:ext cx="3707212" cy="603287"/>
            <a:chOff x="0" y="0"/>
            <a:chExt cx="3707210" cy="603285"/>
          </a:xfrm>
        </p:grpSpPr>
        <p:sp>
          <p:nvSpPr>
            <p:cNvPr id="60" name="Shape 60"/>
            <p:cNvSpPr/>
            <p:nvPr/>
          </p:nvSpPr>
          <p:spPr>
            <a:xfrm>
              <a:off x="0" y="0"/>
              <a:ext cx="3707211" cy="603286"/>
            </a:xfrm>
            <a:prstGeom prst="roundRect">
              <a:avLst>
                <a:gd name="adj" fmla="val 0"/>
              </a:avLst>
            </a:prstGeom>
            <a:blipFill rotWithShape="1">
              <a:blip r:embed="rId2"/>
              <a:srcRect l="0" t="0" r="0" b="0"/>
              <a:tile tx="0" ty="0" sx="100000" sy="100000" flip="none" algn="tl"/>
            </a:blipFill>
            <a:ln w="12700" cap="flat">
              <a:noFill/>
              <a:miter lim="400000"/>
            </a:ln>
            <a:effectLst/>
          </p:spPr>
          <p:txBody>
            <a:bodyPr wrap="square" lIns="45719" tIns="45719" rIns="45719" bIns="45719" numCol="1" anchor="ctr">
              <a:noAutofit/>
            </a:bodyPr>
            <a:lstStyle/>
            <a:p>
              <a:pPr>
                <a:spcBef>
                  <a:spcPts val="400"/>
                </a:spcBef>
                <a:defRPr b="0" sz="2000">
                  <a:solidFill>
                    <a:srgbClr val="FFFFFF"/>
                  </a:solidFill>
                </a:defRPr>
              </a:pPr>
            </a:p>
          </p:txBody>
        </p:sp>
        <p:sp>
          <p:nvSpPr>
            <p:cNvPr id="61" name="Shape 61"/>
            <p:cNvSpPr/>
            <p:nvPr/>
          </p:nvSpPr>
          <p:spPr>
            <a:xfrm>
              <a:off x="38100" y="38100"/>
              <a:ext cx="3631011" cy="527086"/>
            </a:xfrm>
            <a:prstGeom prst="roundRect">
              <a:avLst>
                <a:gd name="adj" fmla="val 0"/>
              </a:avLst>
            </a:prstGeom>
            <a:blipFill rotWithShape="1">
              <a:blip r:embed="rId3"/>
              <a:srcRect l="0" t="0" r="0" b="0"/>
              <a:tile tx="0" ty="0" sx="100000" sy="100000" flip="none" algn="tl"/>
            </a:blipFill>
            <a:ln w="38100" cap="flat">
              <a:solidFill>
                <a:srgbClr val="FFFF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Code quality not measured</a:t>
              </a:r>
            </a:p>
          </p:txBody>
        </p:sp>
      </p:grpSp>
      <p:grpSp>
        <p:nvGrpSpPr>
          <p:cNvPr id="65" name="Group 65"/>
          <p:cNvGrpSpPr/>
          <p:nvPr/>
        </p:nvGrpSpPr>
        <p:grpSpPr>
          <a:xfrm>
            <a:off x="1024214" y="1408160"/>
            <a:ext cx="3631012" cy="549644"/>
            <a:chOff x="0" y="0"/>
            <a:chExt cx="3631010" cy="549643"/>
          </a:xfrm>
        </p:grpSpPr>
        <p:sp>
          <p:nvSpPr>
            <p:cNvPr id="63" name="Shape 63"/>
            <p:cNvSpPr/>
            <p:nvPr/>
          </p:nvSpPr>
          <p:spPr>
            <a:xfrm>
              <a:off x="0" y="11278"/>
              <a:ext cx="3631011" cy="527087"/>
            </a:xfrm>
            <a:prstGeom prst="roundRect">
              <a:avLst>
                <a:gd name="adj" fmla="val 0"/>
              </a:avLst>
            </a:prstGeom>
            <a:blipFill rotWithShape="1">
              <a:blip r:embed="rId2"/>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Don't know we're good or bad</a:t>
              </a:r>
            </a:p>
          </p:txBody>
        </p:sp>
        <p:sp>
          <p:nvSpPr>
            <p:cNvPr id="64" name="Shape 64"/>
            <p:cNvSpPr/>
            <p:nvPr/>
          </p:nvSpPr>
          <p:spPr>
            <a:xfrm flipV="1">
              <a:off x="40045" y="-1"/>
              <a:ext cx="1" cy="549645"/>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nvGrpSpPr>
          <p:cNvPr id="68" name="Group 68"/>
          <p:cNvGrpSpPr/>
          <p:nvPr/>
        </p:nvGrpSpPr>
        <p:grpSpPr>
          <a:xfrm>
            <a:off x="4996774" y="1419439"/>
            <a:ext cx="3631012" cy="557415"/>
            <a:chOff x="0" y="0"/>
            <a:chExt cx="3631010" cy="557414"/>
          </a:xfrm>
        </p:grpSpPr>
        <p:sp>
          <p:nvSpPr>
            <p:cNvPr id="66" name="Shape 66"/>
            <p:cNvSpPr/>
            <p:nvPr/>
          </p:nvSpPr>
          <p:spPr>
            <a:xfrm>
              <a:off x="0" y="0"/>
              <a:ext cx="3631011" cy="527086"/>
            </a:xfrm>
            <a:prstGeom prst="roundRect">
              <a:avLst>
                <a:gd name="adj" fmla="val 0"/>
              </a:avLst>
            </a:prstGeom>
            <a:blipFill rotWithShape="1">
              <a:blip r:embed="rId2"/>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Can't track the progress</a:t>
              </a:r>
            </a:p>
          </p:txBody>
        </p:sp>
        <p:sp>
          <p:nvSpPr>
            <p:cNvPr id="67" name="Shape 67"/>
            <p:cNvSpPr/>
            <p:nvPr/>
          </p:nvSpPr>
          <p:spPr>
            <a:xfrm flipV="1">
              <a:off x="40045" y="7771"/>
              <a:ext cx="1" cy="549644"/>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nvGrpSpPr>
          <p:cNvPr id="71" name="Group 71"/>
          <p:cNvGrpSpPr/>
          <p:nvPr/>
        </p:nvGrpSpPr>
        <p:grpSpPr>
          <a:xfrm>
            <a:off x="4996774" y="2138506"/>
            <a:ext cx="3631012" cy="549644"/>
            <a:chOff x="0" y="0"/>
            <a:chExt cx="3631010" cy="549643"/>
          </a:xfrm>
        </p:grpSpPr>
        <p:sp>
          <p:nvSpPr>
            <p:cNvPr id="69" name="Shape 69"/>
            <p:cNvSpPr/>
            <p:nvPr/>
          </p:nvSpPr>
          <p:spPr>
            <a:xfrm>
              <a:off x="0" y="22557"/>
              <a:ext cx="3631011" cy="527087"/>
            </a:xfrm>
            <a:prstGeom prst="roundRect">
              <a:avLst>
                <a:gd name="adj" fmla="val 0"/>
              </a:avLst>
            </a:prstGeom>
            <a:blipFill rotWithShape="1">
              <a:blip r:embed="rId2"/>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Don't know whom to mentor</a:t>
              </a:r>
            </a:p>
          </p:txBody>
        </p:sp>
        <p:sp>
          <p:nvSpPr>
            <p:cNvPr id="70" name="Shape 70"/>
            <p:cNvSpPr/>
            <p:nvPr/>
          </p:nvSpPr>
          <p:spPr>
            <a:xfrm flipV="1">
              <a:off x="40045" y="-1"/>
              <a:ext cx="1" cy="549645"/>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nvGrpSpPr>
          <p:cNvPr id="74" name="Group 74"/>
          <p:cNvGrpSpPr/>
          <p:nvPr/>
        </p:nvGrpSpPr>
        <p:grpSpPr>
          <a:xfrm>
            <a:off x="1024214" y="2161063"/>
            <a:ext cx="3631012" cy="549644"/>
            <a:chOff x="0" y="0"/>
            <a:chExt cx="3631010" cy="549643"/>
          </a:xfrm>
        </p:grpSpPr>
        <p:sp>
          <p:nvSpPr>
            <p:cNvPr id="72" name="Shape 72"/>
            <p:cNvSpPr/>
            <p:nvPr/>
          </p:nvSpPr>
          <p:spPr>
            <a:xfrm>
              <a:off x="0" y="0"/>
              <a:ext cx="3631011" cy="527086"/>
            </a:xfrm>
            <a:prstGeom prst="roundRect">
              <a:avLst>
                <a:gd name="adj" fmla="val 0"/>
              </a:avLst>
            </a:prstGeom>
            <a:blipFill rotWithShape="1">
              <a:blip r:embed="rId2"/>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Don't know what to improve</a:t>
              </a:r>
            </a:p>
          </p:txBody>
        </p:sp>
        <p:sp>
          <p:nvSpPr>
            <p:cNvPr id="73" name="Shape 73"/>
            <p:cNvSpPr/>
            <p:nvPr/>
          </p:nvSpPr>
          <p:spPr>
            <a:xfrm flipV="1">
              <a:off x="40045" y="0"/>
              <a:ext cx="1" cy="549644"/>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nvGrpSpPr>
          <p:cNvPr id="77" name="Group 77"/>
          <p:cNvGrpSpPr/>
          <p:nvPr/>
        </p:nvGrpSpPr>
        <p:grpSpPr>
          <a:xfrm>
            <a:off x="1024214" y="2891409"/>
            <a:ext cx="3631012" cy="549644"/>
            <a:chOff x="0" y="0"/>
            <a:chExt cx="3631010" cy="549643"/>
          </a:xfrm>
        </p:grpSpPr>
        <p:sp>
          <p:nvSpPr>
            <p:cNvPr id="75" name="Shape 75"/>
            <p:cNvSpPr/>
            <p:nvPr/>
          </p:nvSpPr>
          <p:spPr>
            <a:xfrm>
              <a:off x="0" y="11279"/>
              <a:ext cx="3631011" cy="527086"/>
            </a:xfrm>
            <a:prstGeom prst="roundRect">
              <a:avLst>
                <a:gd name="adj" fmla="val 0"/>
              </a:avLst>
            </a:prstGeom>
            <a:blipFill rotWithShape="1">
              <a:blip r:embed="rId2"/>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Don't know who's the best</a:t>
              </a:r>
            </a:p>
          </p:txBody>
        </p:sp>
        <p:sp>
          <p:nvSpPr>
            <p:cNvPr id="76" name="Shape 76"/>
            <p:cNvSpPr/>
            <p:nvPr/>
          </p:nvSpPr>
          <p:spPr>
            <a:xfrm flipV="1">
              <a:off x="40045" y="-1"/>
              <a:ext cx="1" cy="549645"/>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grpSp>
        <p:nvGrpSpPr>
          <p:cNvPr id="80" name="Group 80"/>
          <p:cNvGrpSpPr/>
          <p:nvPr/>
        </p:nvGrpSpPr>
        <p:grpSpPr>
          <a:xfrm>
            <a:off x="4996774" y="2891409"/>
            <a:ext cx="3631012" cy="549644"/>
            <a:chOff x="0" y="0"/>
            <a:chExt cx="3631010" cy="549643"/>
          </a:xfrm>
        </p:grpSpPr>
        <p:sp>
          <p:nvSpPr>
            <p:cNvPr id="78" name="Shape 78"/>
            <p:cNvSpPr/>
            <p:nvPr/>
          </p:nvSpPr>
          <p:spPr>
            <a:xfrm>
              <a:off x="0" y="11279"/>
              <a:ext cx="3631011" cy="527086"/>
            </a:xfrm>
            <a:prstGeom prst="roundRect">
              <a:avLst>
                <a:gd name="adj" fmla="val 0"/>
              </a:avLst>
            </a:prstGeom>
            <a:blipFill rotWithShape="1">
              <a:blip r:embed="rId2"/>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Team are not challenged</a:t>
              </a:r>
            </a:p>
          </p:txBody>
        </p:sp>
        <p:sp>
          <p:nvSpPr>
            <p:cNvPr id="79" name="Shape 79"/>
            <p:cNvSpPr/>
            <p:nvPr/>
          </p:nvSpPr>
          <p:spPr>
            <a:xfrm flipV="1">
              <a:off x="40045" y="-1"/>
              <a:ext cx="1" cy="549645"/>
            </a:xfrm>
            <a:prstGeom prst="line">
              <a:avLst/>
            </a:prstGeom>
            <a:noFill/>
            <a:ln w="25400" cap="flat">
              <a:solidFill>
                <a:srgbClr val="FFFFFF"/>
              </a:solidFill>
              <a:prstDash val="solid"/>
              <a:round/>
            </a:ln>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pic>
        <p:nvPicPr>
          <p:cNvPr id="81" name=""/>
          <p:cNvPicPr>
            <a:picLocks noChangeAspect="0"/>
          </p:cNvPicPr>
          <p:nvPr/>
        </p:nvPicPr>
        <p:blipFill>
          <a:blip r:embed="rId4">
            <a:extLst/>
          </a:blip>
          <a:stretch>
            <a:fillRect/>
          </a:stretch>
        </p:blipFill>
        <p:spPr>
          <a:xfrm>
            <a:off x="2108113" y="630672"/>
            <a:ext cx="698865" cy="405591"/>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62"/>
                                        </p:tgtEl>
                                        <p:attrNameLst>
                                          <p:attrName>style.visibility</p:attrName>
                                        </p:attrNameLst>
                                      </p:cBhvr>
                                      <p:to>
                                        <p:strVal val="visible"/>
                                      </p:to>
                                    </p:set>
                                    <p:animEffect filter="fade" transition="in">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65"/>
                                        </p:tgtEl>
                                        <p:attrNameLst>
                                          <p:attrName>style.visibility</p:attrName>
                                        </p:attrNameLst>
                                      </p:cBhvr>
                                      <p:to>
                                        <p:strVal val="visible"/>
                                      </p:to>
                                    </p:set>
                                    <p:animEffect filter="fade" transition="in">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68"/>
                                        </p:tgtEl>
                                        <p:attrNameLst>
                                          <p:attrName>style.visibility</p:attrName>
                                        </p:attrNameLst>
                                      </p:cBhvr>
                                      <p:to>
                                        <p:strVal val="visible"/>
                                      </p:to>
                                    </p:set>
                                    <p:animEffect filter="fade" transition="in">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10" grpId="4" fill="hold">
                                  <p:stCondLst>
                                    <p:cond delay="0"/>
                                  </p:stCondLst>
                                  <p:iterate type="el" backwards="0">
                                    <p:tmAbs val="0"/>
                                  </p:iterate>
                                  <p:childTnLst>
                                    <p:set>
                                      <p:cBhvr>
                                        <p:cTn id="21" fill="hold"/>
                                        <p:tgtEl>
                                          <p:spTgt spid="74"/>
                                        </p:tgtEl>
                                        <p:attrNameLst>
                                          <p:attrName>style.visibility</p:attrName>
                                        </p:attrNameLst>
                                      </p:cBhvr>
                                      <p:to>
                                        <p:strVal val="visible"/>
                                      </p:to>
                                    </p:set>
                                    <p:animEffect filter="fade" transition="in">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el" backwards="0">
                                    <p:tmAbs val="0"/>
                                  </p:iterate>
                                  <p:childTnLst>
                                    <p:set>
                                      <p:cBhvr>
                                        <p:cTn id="26" fill="hold"/>
                                        <p:tgtEl>
                                          <p:spTgt spid="71"/>
                                        </p:tgtEl>
                                        <p:attrNameLst>
                                          <p:attrName>style.visibility</p:attrName>
                                        </p:attrNameLst>
                                      </p:cBhvr>
                                      <p:to>
                                        <p:strVal val="visible"/>
                                      </p:to>
                                    </p:set>
                                    <p:animEffect filter="fade" transition="in">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6" fill="hold">
                                  <p:stCondLst>
                                    <p:cond delay="0"/>
                                  </p:stCondLst>
                                  <p:iterate type="el" backwards="0">
                                    <p:tmAbs val="0"/>
                                  </p:iterate>
                                  <p:childTnLst>
                                    <p:set>
                                      <p:cBhvr>
                                        <p:cTn id="31" fill="hold"/>
                                        <p:tgtEl>
                                          <p:spTgt spid="77"/>
                                        </p:tgtEl>
                                        <p:attrNameLst>
                                          <p:attrName>style.visibility</p:attrName>
                                        </p:attrNameLst>
                                      </p:cBhvr>
                                      <p:to>
                                        <p:strVal val="visible"/>
                                      </p:to>
                                    </p:set>
                                    <p:animEffect filter="fade" transition="in">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10" grpId="7" fill="hold">
                                  <p:stCondLst>
                                    <p:cond delay="0"/>
                                  </p:stCondLst>
                                  <p:iterate type="el" backwards="0">
                                    <p:tmAbs val="0"/>
                                  </p:iterate>
                                  <p:childTnLst>
                                    <p:set>
                                      <p:cBhvr>
                                        <p:cTn id="36" fill="hold"/>
                                        <p:tgtEl>
                                          <p:spTgt spid="80"/>
                                        </p:tgtEl>
                                        <p:attrNameLst>
                                          <p:attrName>style.visibility</p:attrName>
                                        </p:attrNameLst>
                                      </p:cBhvr>
                                      <p:to>
                                        <p:strVal val="visible"/>
                                      </p:to>
                                    </p:set>
                                    <p:animEffect filter="fade" transition="in">
                                      <p:cBhvr>
                                        <p:cTn id="37" dur="5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0" grpId="7"/>
      <p:bldP build="whole" bldLvl="1" animBg="1" rev="0" advAuto="0" spid="68" grpId="3"/>
      <p:bldP build="whole" bldLvl="1" animBg="1" rev="0" advAuto="0" spid="77" grpId="6"/>
      <p:bldP build="whole" bldLvl="1" animBg="1" rev="0" advAuto="0" spid="65" grpId="2"/>
      <p:bldP build="whole" bldLvl="1" animBg="1" rev="0" advAuto="0" spid="74" grpId="4"/>
      <p:bldP build="whole" bldLvl="1" animBg="1" rev="0" advAuto="0" spid="71" grpId="5"/>
      <p:bldP build="whole" bldLvl="1" animBg="1" rev="0" advAuto="0" spid="62"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Shape 84"/>
          <p:cNvSpPr/>
          <p:nvPr/>
        </p:nvSpPr>
        <p:spPr>
          <a:xfrm>
            <a:off x="701653" y="602924"/>
            <a:ext cx="6988463"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Reasons for not measuring code quality</a:t>
            </a:r>
          </a:p>
        </p:txBody>
      </p:sp>
      <p:sp>
        <p:nvSpPr>
          <p:cNvPr id="85" name="Shape 85"/>
          <p:cNvSpPr/>
          <p:nvPr/>
        </p:nvSpPr>
        <p:spPr>
          <a:xfrm>
            <a:off x="506065" y="1940372"/>
            <a:ext cx="8281459" cy="14427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00526" indent="-200526" algn="l">
              <a:spcBef>
                <a:spcPts val="400"/>
              </a:spcBef>
              <a:buClr>
                <a:srgbClr val="F14E23"/>
              </a:buClr>
              <a:buSzPct val="100000"/>
              <a:buChar char="•"/>
              <a:defRPr b="0" sz="2000"/>
            </a:pPr>
            <a:r>
              <a:t>initial setup of code analysis tools is cumbersome</a:t>
            </a:r>
          </a:p>
          <a:p>
            <a:pPr marL="200526" indent="-200526" algn="l">
              <a:spcBef>
                <a:spcPts val="400"/>
              </a:spcBef>
              <a:buClr>
                <a:srgbClr val="F14E23"/>
              </a:buClr>
              <a:buSzPct val="100000"/>
              <a:buChar char="•"/>
              <a:defRPr b="0" sz="2000"/>
            </a:pPr>
            <a:r>
              <a:t>nobody is responsible explicitly</a:t>
            </a:r>
          </a:p>
          <a:p>
            <a:pPr marL="200526" indent="-200526" algn="l">
              <a:spcBef>
                <a:spcPts val="400"/>
              </a:spcBef>
              <a:buClr>
                <a:srgbClr val="F14E23"/>
              </a:buClr>
              <a:buSzPct val="100000"/>
              <a:buChar char="•"/>
              <a:defRPr b="0" sz="2000"/>
            </a:pPr>
            <a:r>
              <a:t>regular activities related to code analysis become a burden</a:t>
            </a:r>
          </a:p>
          <a:p>
            <a:pPr marL="200526" indent="-200526" algn="l">
              <a:spcBef>
                <a:spcPts val="400"/>
              </a:spcBef>
              <a:buClr>
                <a:srgbClr val="F14E23"/>
              </a:buClr>
              <a:buSzPct val="100000"/>
              <a:buChar char="•"/>
              <a:defRPr b="0" sz="2000"/>
            </a:pPr>
            <a:r>
              <a:t>confusion about how to transform analysis results in a set of actions</a:t>
            </a:r>
          </a:p>
        </p:txBody>
      </p:sp>
      <p:pic>
        <p:nvPicPr>
          <p:cNvPr id="86" name=""/>
          <p:cNvPicPr>
            <a:picLocks noChangeAspect="0"/>
          </p:cNvPicPr>
          <p:nvPr/>
        </p:nvPicPr>
        <p:blipFill>
          <a:blip r:embed="rId3">
            <a:extLst/>
          </a:blip>
          <a:stretch>
            <a:fillRect/>
          </a:stretch>
        </p:blipFill>
        <p:spPr>
          <a:xfrm>
            <a:off x="756111" y="1829764"/>
            <a:ext cx="7781369" cy="38101"/>
          </a:xfrm>
          <a:prstGeom prst="rect">
            <a:avLst/>
          </a:prstGeom>
        </p:spPr>
      </p:pic>
      <p:sp>
        <p:nvSpPr>
          <p:cNvPr id="88" name="Shape 88"/>
          <p:cNvSpPr/>
          <p:nvPr/>
        </p:nvSpPr>
        <p:spPr>
          <a:xfrm>
            <a:off x="6113098" y="1385948"/>
            <a:ext cx="2428960"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600"/>
              </a:spcBef>
              <a:defRPr sz="2500">
                <a:solidFill>
                  <a:srgbClr val="BD3A1A"/>
                </a:solidFill>
              </a:defRPr>
            </a:lvl1pPr>
          </a:lstStyle>
          <a:p>
            <a:pPr/>
            <a:r>
              <a:t>operations wise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85">
                                            <p:bg/>
                                          </p:spTgt>
                                        </p:tgtEl>
                                        <p:attrNameLst>
                                          <p:attrName>style.visibility</p:attrName>
                                        </p:attrNameLst>
                                      </p:cBhvr>
                                      <p:to>
                                        <p:strVal val="visible"/>
                                      </p:to>
                                    </p:set>
                                    <p:animEffect filter="fade" transition="in">
                                      <p:cBhvr>
                                        <p:cTn id="7" dur="500"/>
                                        <p:tgtEl>
                                          <p:spTgt spid="8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85">
                                            <p:txEl>
                                              <p:pRg st="0" end="0"/>
                                            </p:txEl>
                                          </p:spTgt>
                                        </p:tgtEl>
                                        <p:attrNameLst>
                                          <p:attrName>style.visibility</p:attrName>
                                        </p:attrNameLst>
                                      </p:cBhvr>
                                      <p:to>
                                        <p:strVal val="visible"/>
                                      </p:to>
                                    </p:set>
                                    <p:animEffect filter="fade" transition="in">
                                      <p:cBhvr>
                                        <p:cTn id="10" dur="500"/>
                                        <p:tgtEl>
                                          <p:spTgt spid="8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85">
                                            <p:txEl>
                                              <p:pRg st="1" end="1"/>
                                            </p:txEl>
                                          </p:spTgt>
                                        </p:tgtEl>
                                        <p:attrNameLst>
                                          <p:attrName>style.visibility</p:attrName>
                                        </p:attrNameLst>
                                      </p:cBhvr>
                                      <p:to>
                                        <p:strVal val="visible"/>
                                      </p:to>
                                    </p:set>
                                    <p:animEffect filter="fade" transition="in">
                                      <p:cBhvr>
                                        <p:cTn id="15" dur="500"/>
                                        <p:tgtEl>
                                          <p:spTgt spid="8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85">
                                            <p:txEl>
                                              <p:pRg st="2" end="2"/>
                                            </p:txEl>
                                          </p:spTgt>
                                        </p:tgtEl>
                                        <p:attrNameLst>
                                          <p:attrName>style.visibility</p:attrName>
                                        </p:attrNameLst>
                                      </p:cBhvr>
                                      <p:to>
                                        <p:strVal val="visible"/>
                                      </p:to>
                                    </p:set>
                                    <p:animEffect filter="fade" transition="in">
                                      <p:cBhvr>
                                        <p:cTn id="20" dur="500"/>
                                        <p:tgtEl>
                                          <p:spTgt spid="8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85">
                                            <p:txEl>
                                              <p:pRg st="3" end="3"/>
                                            </p:txEl>
                                          </p:spTgt>
                                        </p:tgtEl>
                                        <p:attrNameLst>
                                          <p:attrName>style.visibility</p:attrName>
                                        </p:attrNameLst>
                                      </p:cBhvr>
                                      <p:to>
                                        <p:strVal val="visible"/>
                                      </p:to>
                                    </p:set>
                                    <p:animEffect filter="fade" transition="in">
                                      <p:cBhvr>
                                        <p:cTn id="25" dur="500"/>
                                        <p:tgtEl>
                                          <p:spTgt spid="85">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5"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nvSpPr>
        <p:spPr>
          <a:xfrm>
            <a:off x="701653" y="602924"/>
            <a:ext cx="6988463"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Reasons for not measuring code quality (2)</a:t>
            </a:r>
          </a:p>
        </p:txBody>
      </p:sp>
      <p:sp>
        <p:nvSpPr>
          <p:cNvPr id="93" name="Shape 93"/>
          <p:cNvSpPr/>
          <p:nvPr/>
        </p:nvSpPr>
        <p:spPr>
          <a:xfrm>
            <a:off x="506065" y="1940372"/>
            <a:ext cx="8281459" cy="179578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00526" indent="-200526" algn="l">
              <a:spcBef>
                <a:spcPts val="400"/>
              </a:spcBef>
              <a:buClr>
                <a:srgbClr val="F14E23"/>
              </a:buClr>
              <a:buSzPct val="100000"/>
              <a:buChar char="•"/>
              <a:defRPr b="0" sz="2000"/>
            </a:pPr>
            <a:r>
              <a:t>no quick way to say quality is good or bad</a:t>
            </a:r>
          </a:p>
          <a:p>
            <a:pPr marL="200526" indent="-200526" algn="l">
              <a:spcBef>
                <a:spcPts val="400"/>
              </a:spcBef>
              <a:buClr>
                <a:srgbClr val="F14E23"/>
              </a:buClr>
              <a:buSzPct val="100000"/>
              <a:buChar char="•"/>
              <a:defRPr b="0" sz="2000"/>
            </a:pPr>
            <a:r>
              <a:t>comparing code quality on different projects is difficult</a:t>
            </a:r>
          </a:p>
          <a:p>
            <a:pPr marL="200526" indent="-200526" algn="l">
              <a:spcBef>
                <a:spcPts val="400"/>
              </a:spcBef>
              <a:buClr>
                <a:srgbClr val="F14E23"/>
              </a:buClr>
              <a:buSzPct val="100000"/>
              <a:buChar char="•"/>
              <a:defRPr b="0" sz="2000"/>
            </a:pPr>
            <a:r>
              <a:t>3rd party code makes final result bad anyway</a:t>
            </a:r>
          </a:p>
          <a:p>
            <a:pPr marL="200526" indent="-200526" algn="l">
              <a:spcBef>
                <a:spcPts val="400"/>
              </a:spcBef>
              <a:buClr>
                <a:srgbClr val="F14E23"/>
              </a:buClr>
              <a:buSzPct val="100000"/>
              <a:buChar char="•"/>
              <a:defRPr b="0" sz="2000"/>
            </a:pPr>
            <a:r>
              <a:t>customer is not explicitly interested in code quality</a:t>
            </a:r>
          </a:p>
          <a:p>
            <a:pPr marL="200526" indent="-200526" algn="l">
              <a:spcBef>
                <a:spcPts val="400"/>
              </a:spcBef>
              <a:buClr>
                <a:srgbClr val="F14E23"/>
              </a:buClr>
              <a:buSzPct val="100000"/>
              <a:buChar char="•"/>
              <a:defRPr b="0" sz="2000"/>
            </a:pPr>
            <a:r>
              <a:t>no task about measuring code quality on developer's JIRA board</a:t>
            </a:r>
          </a:p>
        </p:txBody>
      </p:sp>
      <p:sp>
        <p:nvSpPr>
          <p:cNvPr id="94" name="Shape 94"/>
          <p:cNvSpPr/>
          <p:nvPr/>
        </p:nvSpPr>
        <p:spPr>
          <a:xfrm>
            <a:off x="6097595" y="1385948"/>
            <a:ext cx="2459966"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600"/>
              </a:spcBef>
              <a:defRPr sz="2500">
                <a:solidFill>
                  <a:srgbClr val="BD3A1A"/>
                </a:solidFill>
              </a:defRPr>
            </a:lvl1pPr>
          </a:lstStyle>
          <a:p>
            <a:pPr/>
            <a:r>
              <a:t>motivation wise</a:t>
            </a:r>
          </a:p>
        </p:txBody>
      </p:sp>
      <p:pic>
        <p:nvPicPr>
          <p:cNvPr id="95" name=""/>
          <p:cNvPicPr>
            <a:picLocks noChangeAspect="0"/>
          </p:cNvPicPr>
          <p:nvPr/>
        </p:nvPicPr>
        <p:blipFill>
          <a:blip r:embed="rId3">
            <a:extLst/>
          </a:blip>
          <a:stretch>
            <a:fillRect/>
          </a:stretch>
        </p:blipFill>
        <p:spPr>
          <a:xfrm>
            <a:off x="756111" y="1829764"/>
            <a:ext cx="7781369" cy="38101"/>
          </a:xfrm>
          <a:prstGeom prst="rect">
            <a:avLst/>
          </a:prstGeom>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93">
                                            <p:bg/>
                                          </p:spTgt>
                                        </p:tgtEl>
                                        <p:attrNameLst>
                                          <p:attrName>style.visibility</p:attrName>
                                        </p:attrNameLst>
                                      </p:cBhvr>
                                      <p:to>
                                        <p:strVal val="visible"/>
                                      </p:to>
                                    </p:set>
                                    <p:animEffect filter="fade" transition="in">
                                      <p:cBhvr>
                                        <p:cTn id="7" dur="1500"/>
                                        <p:tgtEl>
                                          <p:spTgt spid="9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93">
                                            <p:txEl>
                                              <p:pRg st="0" end="0"/>
                                            </p:txEl>
                                          </p:spTgt>
                                        </p:tgtEl>
                                        <p:attrNameLst>
                                          <p:attrName>style.visibility</p:attrName>
                                        </p:attrNameLst>
                                      </p:cBhvr>
                                      <p:to>
                                        <p:strVal val="visible"/>
                                      </p:to>
                                    </p:set>
                                    <p:animEffect filter="fade" transition="in">
                                      <p:cBhvr>
                                        <p:cTn id="10" dur="1500"/>
                                        <p:tgtEl>
                                          <p:spTgt spid="9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93">
                                            <p:txEl>
                                              <p:pRg st="1" end="1"/>
                                            </p:txEl>
                                          </p:spTgt>
                                        </p:tgtEl>
                                        <p:attrNameLst>
                                          <p:attrName>style.visibility</p:attrName>
                                        </p:attrNameLst>
                                      </p:cBhvr>
                                      <p:to>
                                        <p:strVal val="visible"/>
                                      </p:to>
                                    </p:set>
                                    <p:animEffect filter="fade" transition="in">
                                      <p:cBhvr>
                                        <p:cTn id="15" dur="1500"/>
                                        <p:tgtEl>
                                          <p:spTgt spid="9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93">
                                            <p:txEl>
                                              <p:pRg st="2" end="2"/>
                                            </p:txEl>
                                          </p:spTgt>
                                        </p:tgtEl>
                                        <p:attrNameLst>
                                          <p:attrName>style.visibility</p:attrName>
                                        </p:attrNameLst>
                                      </p:cBhvr>
                                      <p:to>
                                        <p:strVal val="visible"/>
                                      </p:to>
                                    </p:set>
                                    <p:animEffect filter="fade" transition="in">
                                      <p:cBhvr>
                                        <p:cTn id="20" dur="1500"/>
                                        <p:tgtEl>
                                          <p:spTgt spid="9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1" fill="hold">
                                  <p:stCondLst>
                                    <p:cond delay="0"/>
                                  </p:stCondLst>
                                  <p:iterate type="el" backwards="0">
                                    <p:tmAbs val="0"/>
                                  </p:iterate>
                                  <p:childTnLst>
                                    <p:set>
                                      <p:cBhvr>
                                        <p:cTn id="24" fill="hold"/>
                                        <p:tgtEl>
                                          <p:spTgt spid="93">
                                            <p:txEl>
                                              <p:pRg st="3" end="3"/>
                                            </p:txEl>
                                          </p:spTgt>
                                        </p:tgtEl>
                                        <p:attrNameLst>
                                          <p:attrName>style.visibility</p:attrName>
                                        </p:attrNameLst>
                                      </p:cBhvr>
                                      <p:to>
                                        <p:strVal val="visible"/>
                                      </p:to>
                                    </p:set>
                                    <p:animEffect filter="fade" transition="in">
                                      <p:cBhvr>
                                        <p:cTn id="25" dur="1500"/>
                                        <p:tgtEl>
                                          <p:spTgt spid="9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ID="10" grpId="1" fill="hold">
                                  <p:stCondLst>
                                    <p:cond delay="0"/>
                                  </p:stCondLst>
                                  <p:iterate type="el" backwards="0">
                                    <p:tmAbs val="0"/>
                                  </p:iterate>
                                  <p:childTnLst>
                                    <p:set>
                                      <p:cBhvr>
                                        <p:cTn id="29" fill="hold"/>
                                        <p:tgtEl>
                                          <p:spTgt spid="93">
                                            <p:txEl>
                                              <p:pRg st="4" end="4"/>
                                            </p:txEl>
                                          </p:spTgt>
                                        </p:tgtEl>
                                        <p:attrNameLst>
                                          <p:attrName>style.visibility</p:attrName>
                                        </p:attrNameLst>
                                      </p:cBhvr>
                                      <p:to>
                                        <p:strVal val="visible"/>
                                      </p:to>
                                    </p:set>
                                    <p:animEffect filter="fade" transition="in">
                                      <p:cBhvr>
                                        <p:cTn id="30" dur="1500"/>
                                        <p:tgtEl>
                                          <p:spTgt spid="93">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3"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 name="Shape 100"/>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Solution</a:t>
            </a:r>
          </a:p>
        </p:txBody>
      </p:sp>
      <p:grpSp>
        <p:nvGrpSpPr>
          <p:cNvPr id="103" name="Group 103"/>
          <p:cNvGrpSpPr/>
          <p:nvPr/>
        </p:nvGrpSpPr>
        <p:grpSpPr>
          <a:xfrm>
            <a:off x="2916514" y="512714"/>
            <a:ext cx="3707212" cy="603287"/>
            <a:chOff x="0" y="0"/>
            <a:chExt cx="3707210" cy="603285"/>
          </a:xfrm>
        </p:grpSpPr>
        <p:sp>
          <p:nvSpPr>
            <p:cNvPr id="101" name="Shape 101"/>
            <p:cNvSpPr/>
            <p:nvPr/>
          </p:nvSpPr>
          <p:spPr>
            <a:xfrm>
              <a:off x="0" y="0"/>
              <a:ext cx="3707211" cy="603286"/>
            </a:xfrm>
            <a:prstGeom prst="roundRect">
              <a:avLst>
                <a:gd name="adj" fmla="val 0"/>
              </a:avLst>
            </a:prstGeom>
            <a:blipFill rotWithShape="1">
              <a:blip r:embed="rId2"/>
              <a:srcRect l="0" t="0" r="0" b="0"/>
              <a:tile tx="0" ty="0" sx="100000" sy="100000" flip="none" algn="tl"/>
            </a:blipFill>
            <a:ln w="12700" cap="flat">
              <a:noFill/>
              <a:miter lim="400000"/>
            </a:ln>
            <a:effectLst/>
          </p:spPr>
          <p:txBody>
            <a:bodyPr wrap="square" lIns="45719" tIns="45719" rIns="45719" bIns="45719" numCol="1" anchor="ctr">
              <a:noAutofit/>
            </a:bodyPr>
            <a:lstStyle/>
            <a:p>
              <a:pPr>
                <a:spcBef>
                  <a:spcPts val="400"/>
                </a:spcBef>
                <a:defRPr b="0" sz="2000">
                  <a:solidFill>
                    <a:srgbClr val="FFFFFF"/>
                  </a:solidFill>
                </a:defRPr>
              </a:pPr>
            </a:p>
          </p:txBody>
        </p:sp>
        <p:sp>
          <p:nvSpPr>
            <p:cNvPr id="102" name="Shape 102"/>
            <p:cNvSpPr/>
            <p:nvPr/>
          </p:nvSpPr>
          <p:spPr>
            <a:xfrm>
              <a:off x="38100" y="38100"/>
              <a:ext cx="3631011" cy="527086"/>
            </a:xfrm>
            <a:prstGeom prst="roundRect">
              <a:avLst>
                <a:gd name="adj" fmla="val 0"/>
              </a:avLst>
            </a:prstGeom>
            <a:blipFill rotWithShape="1">
              <a:blip r:embed="rId3"/>
              <a:srcRect l="0" t="0" r="0" b="0"/>
              <a:tile tx="0" ty="0" sx="100000" sy="100000" flip="none" algn="tl"/>
            </a:blipFill>
            <a:ln w="38100" cap="flat">
              <a:solidFill>
                <a:srgbClr val="FFFF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spcBef>
                  <a:spcPts val="400"/>
                </a:spcBef>
                <a:defRPr b="0" sz="2000">
                  <a:solidFill>
                    <a:srgbClr val="FFFFFF"/>
                  </a:solidFill>
                </a:defRPr>
              </a:lvl1pPr>
            </a:lstStyle>
            <a:p>
              <a:pPr/>
              <a:r>
                <a:t>Implementing code analysis</a:t>
              </a:r>
            </a:p>
          </p:txBody>
        </p:sp>
      </p:grpSp>
      <p:pic>
        <p:nvPicPr>
          <p:cNvPr id="104" name=""/>
          <p:cNvPicPr>
            <a:picLocks noChangeAspect="0"/>
          </p:cNvPicPr>
          <p:nvPr/>
        </p:nvPicPr>
        <p:blipFill>
          <a:blip r:embed="rId4">
            <a:extLst/>
          </a:blip>
          <a:stretch>
            <a:fillRect/>
          </a:stretch>
        </p:blipFill>
        <p:spPr>
          <a:xfrm>
            <a:off x="2108113" y="630672"/>
            <a:ext cx="698865" cy="405591"/>
          </a:xfrm>
          <a:prstGeom prst="rect">
            <a:avLst/>
          </a:prstGeom>
        </p:spPr>
      </p:pic>
      <p:grpSp>
        <p:nvGrpSpPr>
          <p:cNvPr id="109" name="Group 109"/>
          <p:cNvGrpSpPr/>
          <p:nvPr/>
        </p:nvGrpSpPr>
        <p:grpSpPr>
          <a:xfrm>
            <a:off x="3925019" y="1155905"/>
            <a:ext cx="1702932" cy="3159478"/>
            <a:chOff x="0" y="-50800"/>
            <a:chExt cx="1702931" cy="3159477"/>
          </a:xfrm>
        </p:grpSpPr>
        <p:pic>
          <p:nvPicPr>
            <p:cNvPr id="106" name=""/>
            <p:cNvPicPr>
              <a:picLocks noChangeAspect="0"/>
            </p:cNvPicPr>
            <p:nvPr/>
          </p:nvPicPr>
          <p:blipFill>
            <a:blip r:embed="rId5">
              <a:extLst/>
            </a:blip>
            <a:stretch>
              <a:fillRect/>
            </a:stretch>
          </p:blipFill>
          <p:spPr>
            <a:xfrm rot="5400000">
              <a:off x="524432" y="93854"/>
              <a:ext cx="694900" cy="405591"/>
            </a:xfrm>
            <a:prstGeom prst="rect">
              <a:avLst/>
            </a:prstGeom>
            <a:effectLst/>
          </p:spPr>
        </p:pic>
        <p:pic>
          <p:nvPicPr>
            <p:cNvPr id="108" name="500px-Jenkins_logo.svg.png"/>
            <p:cNvPicPr>
              <a:picLocks noChangeAspect="1"/>
            </p:cNvPicPr>
            <p:nvPr/>
          </p:nvPicPr>
          <p:blipFill>
            <a:blip r:embed="rId6">
              <a:extLst/>
            </a:blip>
            <a:stretch>
              <a:fillRect/>
            </a:stretch>
          </p:blipFill>
          <p:spPr>
            <a:xfrm>
              <a:off x="0" y="758631"/>
              <a:ext cx="1702932" cy="2350047"/>
            </a:xfrm>
            <a:prstGeom prst="rect">
              <a:avLst/>
            </a:prstGeom>
            <a:ln w="12700" cap="flat">
              <a:noFill/>
              <a:miter lim="400000"/>
            </a:ln>
            <a:effectLst/>
          </p:spPr>
        </p:pic>
      </p:grpSp>
      <p:pic>
        <p:nvPicPr>
          <p:cNvPr id="110" name="stamp-with-text-Really-Big-Sale-vector-illustration-Stock-Vector.jpg"/>
          <p:cNvPicPr>
            <a:picLocks noChangeAspect="1"/>
          </p:cNvPicPr>
          <p:nvPr/>
        </p:nvPicPr>
        <p:blipFill>
          <a:blip r:embed="rId7">
            <a:extLst/>
          </a:blip>
          <a:stretch>
            <a:fillRect/>
          </a:stretch>
        </p:blipFill>
        <p:spPr>
          <a:xfrm rot="20862631">
            <a:off x="2895770" y="2721192"/>
            <a:ext cx="3979998" cy="956887"/>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03"/>
                                        </p:tgtEl>
                                        <p:attrNameLst>
                                          <p:attrName>style.visibility</p:attrName>
                                        </p:attrNameLst>
                                      </p:cBhvr>
                                      <p:to>
                                        <p:strVal val="visible"/>
                                      </p:to>
                                    </p:set>
                                    <p:animEffect filter="fade" transition="in">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109"/>
                                        </p:tgtEl>
                                        <p:attrNameLst>
                                          <p:attrName>style.visibility</p:attrName>
                                        </p:attrNameLst>
                                      </p:cBhvr>
                                      <p:to>
                                        <p:strVal val="visible"/>
                                      </p:to>
                                    </p:set>
                                    <p:animEffect filter="fade" transition="in">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32" presetID="23" grpId="3" fill="hold">
                                  <p:stCondLst>
                                    <p:cond delay="0"/>
                                  </p:stCondLst>
                                  <p:iterate type="el" backwards="0">
                                    <p:tmAbs val="0"/>
                                  </p:iterate>
                                  <p:childTnLst>
                                    <p:set>
                                      <p:cBhvr>
                                        <p:cTn id="16" fill="hold"/>
                                        <p:tgtEl>
                                          <p:spTgt spid="110"/>
                                        </p:tgtEl>
                                        <p:attrNameLst>
                                          <p:attrName>style.visibility</p:attrName>
                                        </p:attrNameLst>
                                      </p:cBhvr>
                                      <p:to>
                                        <p:strVal val="visible"/>
                                      </p:to>
                                    </p:set>
                                    <p:anim calcmode="lin" valueType="num">
                                      <p:cBhvr>
                                        <p:cTn id="17" dur="500" fill="hold"/>
                                        <p:tgtEl>
                                          <p:spTgt spid="110"/>
                                        </p:tgtEl>
                                        <p:attrNameLst>
                                          <p:attrName>ppt_w</p:attrName>
                                        </p:attrNameLst>
                                      </p:cBhvr>
                                      <p:tavLst>
                                        <p:tav tm="0">
                                          <p:val>
                                            <p:strVal val="4*#ppt_w"/>
                                          </p:val>
                                        </p:tav>
                                        <p:tav tm="100000">
                                          <p:val>
                                            <p:strVal val="#ppt_w"/>
                                          </p:val>
                                        </p:tav>
                                      </p:tavLst>
                                    </p:anim>
                                    <p:anim calcmode="lin" valueType="num">
                                      <p:cBhvr>
                                        <p:cTn id="18" dur="500" fill="hold"/>
                                        <p:tgtEl>
                                          <p:spTgt spid="1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9" grpId="2"/>
      <p:bldP build="whole" bldLvl="1" animBg="1" rev="0" advAuto="0" spid="110" grpId="3"/>
      <p:bldP build="whole" bldLvl="1" animBg="1" rev="0" advAuto="0" spid="103"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Shape 112"/>
          <p:cNvSpPr/>
          <p:nvPr/>
        </p:nvSpPr>
        <p:spPr>
          <a:xfrm>
            <a:off x="701653" y="602924"/>
            <a:ext cx="6130949" cy="459741"/>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lvl1pPr algn="l">
              <a:spcBef>
                <a:spcPts val="600"/>
              </a:spcBef>
              <a:defRPr sz="2500"/>
            </a:lvl1pPr>
          </a:lstStyle>
          <a:p>
            <a:pPr/>
            <a:r>
              <a:t>Why not Jenkins</a:t>
            </a:r>
          </a:p>
        </p:txBody>
      </p:sp>
      <p:grpSp>
        <p:nvGrpSpPr>
          <p:cNvPr id="121" name="Group 121"/>
          <p:cNvGrpSpPr/>
          <p:nvPr/>
        </p:nvGrpSpPr>
        <p:grpSpPr>
          <a:xfrm>
            <a:off x="6096658" y="282111"/>
            <a:ext cx="2550729" cy="4012113"/>
            <a:chOff x="-101600" y="0"/>
            <a:chExt cx="2550728" cy="4012112"/>
          </a:xfrm>
        </p:grpSpPr>
        <p:grpSp>
          <p:nvGrpSpPr>
            <p:cNvPr id="119" name="Group 119"/>
            <p:cNvGrpSpPr/>
            <p:nvPr/>
          </p:nvGrpSpPr>
          <p:grpSpPr>
            <a:xfrm>
              <a:off x="-101601" y="5908"/>
              <a:ext cx="2550729" cy="4006205"/>
              <a:chOff x="-101600" y="-37707"/>
              <a:chExt cx="2550728" cy="4006203"/>
            </a:xfrm>
          </p:grpSpPr>
          <p:pic>
            <p:nvPicPr>
              <p:cNvPr id="113" name=""/>
              <p:cNvPicPr>
                <a:picLocks noChangeAspect="0"/>
              </p:cNvPicPr>
              <p:nvPr/>
            </p:nvPicPr>
            <p:blipFill>
              <a:blip r:embed="rId3">
                <a:extLst/>
              </a:blip>
              <a:stretch>
                <a:fillRect/>
              </a:stretch>
            </p:blipFill>
            <p:spPr>
              <a:xfrm rot="18900000">
                <a:off x="253814" y="343971"/>
                <a:ext cx="1121635" cy="101601"/>
              </a:xfrm>
              <a:prstGeom prst="rect">
                <a:avLst/>
              </a:prstGeom>
              <a:effectLst>
                <a:outerShdw sx="100000" sy="100000" kx="0" ky="0" algn="b" rotWithShape="0" blurRad="38100" dist="20000" dir="5400000">
                  <a:srgbClr val="000000">
                    <a:alpha val="38000"/>
                  </a:srgbClr>
                </a:outerShdw>
              </a:effectLst>
            </p:spPr>
          </p:pic>
          <p:grpSp>
            <p:nvGrpSpPr>
              <p:cNvPr id="116" name="Group 116"/>
              <p:cNvGrpSpPr/>
              <p:nvPr/>
            </p:nvGrpSpPr>
            <p:grpSpPr>
              <a:xfrm>
                <a:off x="-101601" y="695199"/>
                <a:ext cx="2550729" cy="3273298"/>
                <a:chOff x="0" y="0"/>
                <a:chExt cx="2550728" cy="3273297"/>
              </a:xfrm>
            </p:grpSpPr>
            <p:sp>
              <p:nvSpPr>
                <p:cNvPr id="115" name="Shape 115"/>
                <p:cNvSpPr/>
                <p:nvPr/>
              </p:nvSpPr>
              <p:spPr>
                <a:xfrm>
                  <a:off x="101600" y="101600"/>
                  <a:ext cx="2334829" cy="2930398"/>
                </a:xfrm>
                <a:prstGeom prst="rect">
                  <a:avLst/>
                </a:prstGeom>
                <a:solidFill>
                  <a:srgbClr val="F14E23">
                    <a:alpha val="24830"/>
                  </a:srgbClr>
                </a:solidFill>
                <a:ln>
                  <a:noFill/>
                </a:ln>
                <a:effectLst/>
              </p:spPr>
              <p:txBody>
                <a:bodyPr wrap="square" lIns="45719" tIns="45719" rIns="45719" bIns="45719" numCol="1" anchor="t">
                  <a:noAutofit/>
                </a:bodyPr>
                <a:lstStyle/>
                <a:p>
                  <a:pPr algn="l" defTabSz="457200">
                    <a:defRPr b="0" sz="2500"/>
                  </a:pPr>
                </a:p>
              </p:txBody>
            </p:sp>
            <p:pic>
              <p:nvPicPr>
                <p:cNvPr id="114" name=""/>
                <p:cNvPicPr>
                  <a:picLocks noChangeAspect="0"/>
                </p:cNvPicPr>
                <p:nvPr/>
              </p:nvPicPr>
              <p:blipFill>
                <a:blip r:embed="rId4">
                  <a:extLst/>
                </a:blip>
                <a:stretch>
                  <a:fillRect/>
                </a:stretch>
              </p:blipFill>
              <p:spPr>
                <a:xfrm>
                  <a:off x="-1" y="-1"/>
                  <a:ext cx="2550729" cy="3273299"/>
                </a:xfrm>
                <a:prstGeom prst="rect">
                  <a:avLst/>
                </a:prstGeom>
                <a:effectLst/>
              </p:spPr>
            </p:pic>
          </p:grpSp>
          <p:pic>
            <p:nvPicPr>
              <p:cNvPr id="117" name="500px-Jenkins_logo.png"/>
              <p:cNvPicPr>
                <a:picLocks noChangeAspect="1"/>
              </p:cNvPicPr>
              <p:nvPr/>
            </p:nvPicPr>
            <p:blipFill>
              <a:blip r:embed="rId5">
                <a:extLst/>
              </a:blip>
              <a:stretch>
                <a:fillRect/>
              </a:stretch>
            </p:blipFill>
            <p:spPr>
              <a:xfrm>
                <a:off x="226961" y="1009742"/>
                <a:ext cx="1857840" cy="2563820"/>
              </a:xfrm>
              <a:prstGeom prst="rect">
                <a:avLst/>
              </a:prstGeom>
              <a:ln w="12700" cap="flat">
                <a:noFill/>
                <a:miter lim="400000"/>
              </a:ln>
              <a:effectLst/>
            </p:spPr>
          </p:pic>
          <p:pic>
            <p:nvPicPr>
              <p:cNvPr id="118" name=""/>
              <p:cNvPicPr>
                <a:picLocks noChangeAspect="0"/>
              </p:cNvPicPr>
              <p:nvPr/>
            </p:nvPicPr>
            <p:blipFill>
              <a:blip r:embed="rId6">
                <a:extLst/>
              </a:blip>
              <a:stretch>
                <a:fillRect/>
              </a:stretch>
            </p:blipFill>
            <p:spPr>
              <a:xfrm rot="2700000">
                <a:off x="1062372" y="354286"/>
                <a:ext cx="1032735" cy="12701"/>
              </a:xfrm>
              <a:prstGeom prst="rect">
                <a:avLst/>
              </a:prstGeom>
              <a:effectLst>
                <a:outerShdw sx="100000" sy="100000" kx="0" ky="0" algn="b" rotWithShape="0" blurRad="38100" dist="20000" dir="13650414">
                  <a:srgbClr val="000000">
                    <a:alpha val="38000"/>
                  </a:srgbClr>
                </a:outerShdw>
              </a:effectLst>
            </p:spPr>
          </p:pic>
        </p:grpSp>
        <p:sp>
          <p:nvSpPr>
            <p:cNvPr id="120" name="Shape 120"/>
            <p:cNvSpPr/>
            <p:nvPr/>
          </p:nvSpPr>
          <p:spPr>
            <a:xfrm>
              <a:off x="1174240" y="0"/>
              <a:ext cx="102406" cy="102405"/>
            </a:xfrm>
            <a:prstGeom prst="ellipse">
              <a:avLst/>
            </a:prstGeom>
            <a:solidFill>
              <a:srgbClr val="535353"/>
            </a:solidFill>
            <a:ln w="12700" cap="flat">
              <a:noFill/>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lgn="l" defTabSz="457200">
                <a:defRPr b="0" sz="1900">
                  <a:solidFill>
                    <a:srgbClr val="FFFFFF"/>
                  </a:solidFill>
                  <a:latin typeface="Arial"/>
                  <a:ea typeface="Arial"/>
                  <a:cs typeface="Arial"/>
                  <a:sym typeface="Arial"/>
                </a:defRPr>
              </a:pPr>
            </a:p>
          </p:txBody>
        </p:sp>
      </p:grpSp>
      <p:sp>
        <p:nvSpPr>
          <p:cNvPr id="122" name="Shape 122"/>
          <p:cNvSpPr/>
          <p:nvPr/>
        </p:nvSpPr>
        <p:spPr>
          <a:xfrm>
            <a:off x="1354876" y="2261037"/>
            <a:ext cx="7350149" cy="12598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429126" indent="-228600" algn="l">
              <a:buClr>
                <a:srgbClr val="F14E23"/>
              </a:buClr>
              <a:buSzPct val="100000"/>
              <a:buChar char="•"/>
              <a:defRPr b="0" sz="2000"/>
            </a:pPr>
            <a:r>
              <a:t>no in-depth security check</a:t>
            </a:r>
          </a:p>
          <a:p>
            <a:pPr marL="429126" indent="-228600" algn="l">
              <a:buClr>
                <a:srgbClr val="F14E23"/>
              </a:buClr>
              <a:buSzPct val="100000"/>
              <a:buChar char="•"/>
              <a:defRPr b="0" sz="2000"/>
            </a:pPr>
            <a:r>
              <a:t>no thorough performance check</a:t>
            </a:r>
          </a:p>
          <a:p>
            <a:pPr marL="429126" indent="-228600" algn="l">
              <a:buClr>
                <a:srgbClr val="F14E23"/>
              </a:buClr>
              <a:buSzPct val="100000"/>
              <a:buChar char="•"/>
              <a:defRPr b="0" sz="2000"/>
            </a:pPr>
            <a:r>
              <a:t>no issues ranking</a:t>
            </a:r>
          </a:p>
          <a:p>
            <a:pPr marL="429126" indent="-228600" algn="l">
              <a:buClr>
                <a:srgbClr val="F14E23"/>
              </a:buClr>
              <a:buSzPct val="100000"/>
              <a:buChar char="•"/>
              <a:defRPr b="0" sz="2000"/>
            </a:pPr>
            <a:r>
              <a:t>no issues ownership</a:t>
            </a:r>
          </a:p>
        </p:txBody>
      </p:sp>
      <p:sp>
        <p:nvSpPr>
          <p:cNvPr id="123" name="Shape 123"/>
          <p:cNvSpPr/>
          <p:nvPr/>
        </p:nvSpPr>
        <p:spPr>
          <a:xfrm>
            <a:off x="284217" y="1171631"/>
            <a:ext cx="7350150" cy="9677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429126" indent="-228600" algn="l">
              <a:buClr>
                <a:srgbClr val="F14E23"/>
              </a:buClr>
              <a:buSzPct val="100000"/>
              <a:buChar char="•"/>
              <a:defRPr b="0" sz="2000"/>
            </a:pPr>
            <a:r>
              <a:t>poor usability</a:t>
            </a:r>
          </a:p>
          <a:p>
            <a:pPr marL="429126" indent="-228600" algn="l">
              <a:buClr>
                <a:srgbClr val="F14E23"/>
              </a:buClr>
              <a:buSzPct val="100000"/>
              <a:buChar char="•"/>
              <a:defRPr b="0" sz="2000"/>
            </a:pPr>
            <a:r>
              <a:t>cluttered interface</a:t>
            </a:r>
          </a:p>
          <a:p>
            <a:pPr marL="429126" indent="-228600" algn="l">
              <a:buClr>
                <a:srgbClr val="F14E23"/>
              </a:buClr>
              <a:buSzPct val="100000"/>
              <a:buChar char="•"/>
              <a:defRPr b="0" sz="2000"/>
            </a:pPr>
            <a:r>
              <a:t>complex configuration</a:t>
            </a:r>
          </a:p>
        </p:txBody>
      </p:sp>
      <p:sp>
        <p:nvSpPr>
          <p:cNvPr id="124" name="Shape 124"/>
          <p:cNvSpPr/>
          <p:nvPr/>
        </p:nvSpPr>
        <p:spPr>
          <a:xfrm>
            <a:off x="2917458" y="3629843"/>
            <a:ext cx="7350149" cy="38354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429126" indent="-228600" algn="l">
              <a:buClr>
                <a:srgbClr val="F14E23"/>
              </a:buClr>
              <a:buSzPct val="100000"/>
              <a:buChar char="•"/>
              <a:defRPr b="0" sz="2000"/>
            </a:lvl1pPr>
          </a:lstStyle>
          <a:p>
            <a:pPr/>
            <a:r>
              <a:t>single score missing</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123">
                                            <p:bg/>
                                          </p:spTgt>
                                        </p:tgtEl>
                                        <p:attrNameLst>
                                          <p:attrName>style.visibility</p:attrName>
                                        </p:attrNameLst>
                                      </p:cBhvr>
                                      <p:to>
                                        <p:strVal val="visible"/>
                                      </p:to>
                                    </p:set>
                                    <p:animEffect filter="fade" transition="in">
                                      <p:cBhvr>
                                        <p:cTn id="7" dur="500"/>
                                        <p:tgtEl>
                                          <p:spTgt spid="123">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123">
                                            <p:txEl>
                                              <p:pRg st="0" end="0"/>
                                            </p:txEl>
                                          </p:spTgt>
                                        </p:tgtEl>
                                        <p:attrNameLst>
                                          <p:attrName>style.visibility</p:attrName>
                                        </p:attrNameLst>
                                      </p:cBhvr>
                                      <p:to>
                                        <p:strVal val="visible"/>
                                      </p:to>
                                    </p:set>
                                    <p:animEffect filter="fade" transition="in">
                                      <p:cBhvr>
                                        <p:cTn id="10" dur="500"/>
                                        <p:tgtEl>
                                          <p:spTgt spid="12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123">
                                            <p:txEl>
                                              <p:pRg st="1" end="1"/>
                                            </p:txEl>
                                          </p:spTgt>
                                        </p:tgtEl>
                                        <p:attrNameLst>
                                          <p:attrName>style.visibility</p:attrName>
                                        </p:attrNameLst>
                                      </p:cBhvr>
                                      <p:to>
                                        <p:strVal val="visible"/>
                                      </p:to>
                                    </p:set>
                                    <p:animEffect filter="fade" transition="in">
                                      <p:cBhvr>
                                        <p:cTn id="15" dur="500"/>
                                        <p:tgtEl>
                                          <p:spTgt spid="12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123">
                                            <p:txEl>
                                              <p:pRg st="2" end="2"/>
                                            </p:txEl>
                                          </p:spTgt>
                                        </p:tgtEl>
                                        <p:attrNameLst>
                                          <p:attrName>style.visibility</p:attrName>
                                        </p:attrNameLst>
                                      </p:cBhvr>
                                      <p:to>
                                        <p:strVal val="visible"/>
                                      </p:to>
                                    </p:set>
                                    <p:animEffect filter="fade" transition="in">
                                      <p:cBhvr>
                                        <p:cTn id="20" dur="500"/>
                                        <p:tgtEl>
                                          <p:spTgt spid="12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2" fill="hold">
                                  <p:stCondLst>
                                    <p:cond delay="0"/>
                                  </p:stCondLst>
                                  <p:iterate type="el" backwards="0">
                                    <p:tmAbs val="0"/>
                                  </p:iterate>
                                  <p:childTnLst>
                                    <p:set>
                                      <p:cBhvr>
                                        <p:cTn id="24" fill="hold"/>
                                        <p:tgtEl>
                                          <p:spTgt spid="122">
                                            <p:bg/>
                                          </p:spTgt>
                                        </p:tgtEl>
                                        <p:attrNameLst>
                                          <p:attrName>style.visibility</p:attrName>
                                        </p:attrNameLst>
                                      </p:cBhvr>
                                      <p:to>
                                        <p:strVal val="visible"/>
                                      </p:to>
                                    </p:set>
                                    <p:animEffect filter="fade" transition="in">
                                      <p:cBhvr>
                                        <p:cTn id="25" dur="500"/>
                                        <p:tgtEl>
                                          <p:spTgt spid="122">
                                            <p:bg/>
                                          </p:spTgt>
                                        </p:tgtEl>
                                      </p:cBhvr>
                                    </p:animEffect>
                                  </p:childTnLst>
                                </p:cTn>
                              </p:par>
                              <p:par>
                                <p:cTn id="26" presetClass="entr" nodeType="withEffect" presetSubtype="0" presetID="10" grpId="2" fill="hold">
                                  <p:stCondLst>
                                    <p:cond delay="0"/>
                                  </p:stCondLst>
                                  <p:iterate type="el" backwards="0">
                                    <p:tmAbs val="0"/>
                                  </p:iterate>
                                  <p:childTnLst>
                                    <p:set>
                                      <p:cBhvr>
                                        <p:cTn id="27" fill="hold"/>
                                        <p:tgtEl>
                                          <p:spTgt spid="122">
                                            <p:txEl>
                                              <p:pRg st="0" end="0"/>
                                            </p:txEl>
                                          </p:spTgt>
                                        </p:tgtEl>
                                        <p:attrNameLst>
                                          <p:attrName>style.visibility</p:attrName>
                                        </p:attrNameLst>
                                      </p:cBhvr>
                                      <p:to>
                                        <p:strVal val="visible"/>
                                      </p:to>
                                    </p:set>
                                    <p:animEffect filter="fade" transition="in">
                                      <p:cBhvr>
                                        <p:cTn id="28" dur="500"/>
                                        <p:tgtEl>
                                          <p:spTgt spid="12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Class="entr" nodeType="clickEffect" presetID="10" grpId="2" fill="hold">
                                  <p:stCondLst>
                                    <p:cond delay="0"/>
                                  </p:stCondLst>
                                  <p:iterate type="el" backwards="0">
                                    <p:tmAbs val="0"/>
                                  </p:iterate>
                                  <p:childTnLst>
                                    <p:set>
                                      <p:cBhvr>
                                        <p:cTn id="32" fill="hold"/>
                                        <p:tgtEl>
                                          <p:spTgt spid="122">
                                            <p:txEl>
                                              <p:pRg st="1" end="1"/>
                                            </p:txEl>
                                          </p:spTgt>
                                        </p:tgtEl>
                                        <p:attrNameLst>
                                          <p:attrName>style.visibility</p:attrName>
                                        </p:attrNameLst>
                                      </p:cBhvr>
                                      <p:to>
                                        <p:strVal val="visible"/>
                                      </p:to>
                                    </p:set>
                                    <p:animEffect filter="fade" transition="in">
                                      <p:cBhvr>
                                        <p:cTn id="33" dur="500"/>
                                        <p:tgtEl>
                                          <p:spTgt spid="12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Class="entr" nodeType="clickEffect" presetID="10" grpId="2" fill="hold">
                                  <p:stCondLst>
                                    <p:cond delay="0"/>
                                  </p:stCondLst>
                                  <p:iterate type="el" backwards="0">
                                    <p:tmAbs val="0"/>
                                  </p:iterate>
                                  <p:childTnLst>
                                    <p:set>
                                      <p:cBhvr>
                                        <p:cTn id="37" fill="hold"/>
                                        <p:tgtEl>
                                          <p:spTgt spid="122">
                                            <p:txEl>
                                              <p:pRg st="2" end="2"/>
                                            </p:txEl>
                                          </p:spTgt>
                                        </p:tgtEl>
                                        <p:attrNameLst>
                                          <p:attrName>style.visibility</p:attrName>
                                        </p:attrNameLst>
                                      </p:cBhvr>
                                      <p:to>
                                        <p:strVal val="visible"/>
                                      </p:to>
                                    </p:set>
                                    <p:animEffect filter="fade" transition="in">
                                      <p:cBhvr>
                                        <p:cTn id="38" dur="500"/>
                                        <p:tgtEl>
                                          <p:spTgt spid="122">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ID="10" grpId="2" fill="hold">
                                  <p:stCondLst>
                                    <p:cond delay="0"/>
                                  </p:stCondLst>
                                  <p:iterate type="el" backwards="0">
                                    <p:tmAbs val="0"/>
                                  </p:iterate>
                                  <p:childTnLst>
                                    <p:set>
                                      <p:cBhvr>
                                        <p:cTn id="42" fill="hold"/>
                                        <p:tgtEl>
                                          <p:spTgt spid="122">
                                            <p:txEl>
                                              <p:pRg st="3" end="3"/>
                                            </p:txEl>
                                          </p:spTgt>
                                        </p:tgtEl>
                                        <p:attrNameLst>
                                          <p:attrName>style.visibility</p:attrName>
                                        </p:attrNameLst>
                                      </p:cBhvr>
                                      <p:to>
                                        <p:strVal val="visible"/>
                                      </p:to>
                                    </p:set>
                                    <p:animEffect filter="fade" transition="in">
                                      <p:cBhvr>
                                        <p:cTn id="43" dur="500"/>
                                        <p:tgtEl>
                                          <p:spTgt spid="122">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Class="entr" nodeType="clickEffect" presetID="10" grpId="3" fill="hold">
                                  <p:stCondLst>
                                    <p:cond delay="0"/>
                                  </p:stCondLst>
                                  <p:iterate type="el" backwards="0">
                                    <p:tmAbs val="0"/>
                                  </p:iterate>
                                  <p:childTnLst>
                                    <p:set>
                                      <p:cBhvr>
                                        <p:cTn id="47" fill="hold"/>
                                        <p:tgtEl>
                                          <p:spTgt spid="124">
                                            <p:bg/>
                                          </p:spTgt>
                                        </p:tgtEl>
                                        <p:attrNameLst>
                                          <p:attrName>style.visibility</p:attrName>
                                        </p:attrNameLst>
                                      </p:cBhvr>
                                      <p:to>
                                        <p:strVal val="visible"/>
                                      </p:to>
                                    </p:set>
                                    <p:animEffect filter="fade" transition="in">
                                      <p:cBhvr>
                                        <p:cTn id="48" dur="500"/>
                                        <p:tgtEl>
                                          <p:spTgt spid="124">
                                            <p:bg/>
                                          </p:spTgt>
                                        </p:tgtEl>
                                      </p:cBhvr>
                                    </p:animEffect>
                                  </p:childTnLst>
                                </p:cTn>
                              </p:par>
                              <p:par>
                                <p:cTn id="49" presetClass="entr" nodeType="withEffect" presetSubtype="0" presetID="10" grpId="3" fill="hold">
                                  <p:stCondLst>
                                    <p:cond delay="0"/>
                                  </p:stCondLst>
                                  <p:iterate type="el" backwards="0">
                                    <p:tmAbs val="0"/>
                                  </p:iterate>
                                  <p:childTnLst>
                                    <p:set>
                                      <p:cBhvr>
                                        <p:cTn id="50" fill="hold"/>
                                        <p:tgtEl>
                                          <p:spTgt spid="124">
                                            <p:txEl>
                                              <p:pRg st="0" end="0"/>
                                            </p:txEl>
                                          </p:spTgt>
                                        </p:tgtEl>
                                        <p:attrNameLst>
                                          <p:attrName>style.visibility</p:attrName>
                                        </p:attrNameLst>
                                      </p:cBhvr>
                                      <p:to>
                                        <p:strVal val="visible"/>
                                      </p:to>
                                    </p:set>
                                    <p:animEffect filter="fade" transition="in">
                                      <p:cBhvr>
                                        <p:cTn id="51" dur="500"/>
                                        <p:tgtEl>
                                          <p:spTgt spid="124">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2" grpId="2"/>
      <p:bldP build="p" bldLvl="5" animBg="1" rev="0" advAuto="0" spid="124" grpId="3"/>
      <p:bldP build="p" bldLvl="5" animBg="1" rev="0" advAuto="0" spid="123" grpId="1"/>
    </p:bldLst>
  </p:timing>
</p:sld>
</file>

<file path=ppt/theme/theme1.xml><?xml version="1.0" encoding="utf-8"?>
<a:theme xmlns:a="http://schemas.openxmlformats.org/drawingml/2006/main" xmlns:r="http://schemas.openxmlformats.org/officeDocument/2006/relationships" name="Office Theme">
  <a:themeElements>
    <a:clrScheme name="Office Theme">
      <a:dk1>
        <a:srgbClr val="E94F28"/>
      </a:dk1>
      <a:lt1>
        <a:srgbClr val="F14E23"/>
      </a:lt1>
      <a:dk2>
        <a:srgbClr val="A7A7A7"/>
      </a:dk2>
      <a:lt2>
        <a:srgbClr val="535353"/>
      </a:lt2>
      <a:accent1>
        <a:srgbClr val="FFA200"/>
      </a:accent1>
      <a:accent2>
        <a:srgbClr val="C07300"/>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500" u="none" kumimoji="0" normalizeH="0">
            <a:ln>
              <a:noFill/>
            </a:ln>
            <a:solidFill>
              <a:srgbClr val="F14E23"/>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FFA200"/>
      </a:accent1>
      <a:accent2>
        <a:srgbClr val="C07300"/>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500" u="none" kumimoji="0" normalizeH="0">
            <a:ln>
              <a:noFill/>
            </a:ln>
            <a:solidFill>
              <a:srgbClr val="F14E23"/>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455612" rtl="0" fontAlgn="auto" latinLnBrk="0" hangingPunct="0">
          <a:lnSpc>
            <a:spcPct val="100000"/>
          </a:lnSpc>
          <a:spcBef>
            <a:spcPts val="0"/>
          </a:spcBef>
          <a:spcAft>
            <a:spcPts val="0"/>
          </a:spcAft>
          <a:buClrTx/>
          <a:buSzTx/>
          <a:buFontTx/>
          <a:buNone/>
          <a:tabLst/>
          <a:defRPr b="1" baseline="0" cap="none" i="0" spc="0" strike="noStrike" sz="4400" u="none" kumimoji="0" normalizeH="0">
            <a:ln>
              <a:noFill/>
            </a:ln>
            <a:solidFill>
              <a:srgbClr val="F14E23"/>
            </a:solidFill>
            <a:effectLst/>
            <a:uFillTx/>
            <a:latin typeface="Trebuchet MS"/>
            <a:ea typeface="Trebuchet MS"/>
            <a:cs typeface="Trebuchet M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